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57" r:id="rId5"/>
    <p:sldId id="276" r:id="rId6"/>
    <p:sldId id="258" r:id="rId7"/>
    <p:sldId id="259" r:id="rId8"/>
    <p:sldId id="260" r:id="rId9"/>
    <p:sldId id="262" r:id="rId10"/>
    <p:sldId id="263" r:id="rId11"/>
    <p:sldId id="267" r:id="rId12"/>
    <p:sldId id="268" r:id="rId13"/>
    <p:sldId id="271" r:id="rId14"/>
    <p:sldId id="273" r:id="rId15"/>
    <p:sldId id="272" r:id="rId16"/>
    <p:sldId id="274" r:id="rId17"/>
    <p:sldId id="275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94" autoAdjust="0"/>
  </p:normalViewPr>
  <p:slideViewPr>
    <p:cSldViewPr>
      <p:cViewPr varScale="1">
        <p:scale>
          <a:sx n="84" d="100"/>
          <a:sy n="84" d="100"/>
        </p:scale>
        <p:origin x="4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o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16" name="Contenidor de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2" name="Contenidor de peu de pà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Conteni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o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7" name="Contenidor de conting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Contenidor de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9" name="Contenidor de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11" name="Contenidor de peu de pà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Contenidor de número de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o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1" name="Contenidor de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10" name="Contenidor de peu de pà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o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25" name="Contenidor de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8" name="Contenidor de conting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o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2" name="Contenidor de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21" name="Contenidor de peu de pà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24" name="Contenidor de peu de pà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or rect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o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  <p:sp>
        <p:nvSpPr>
          <p:cNvPr id="14" name="Contenidor de conting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estils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5" name="Contenidor de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29" name="Contenidor de peu de pà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idor d'imatg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Contenidor de número de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  <p:sp>
        <p:nvSpPr>
          <p:cNvPr id="17" name="Títo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26" name="Contenidor de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7000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Contenidor de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estils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1" name="Contenidor de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F019F5-4F21-4FC2-9B58-14B9507991F1}" type="datetimeFigureOut">
              <a:rPr lang="ca-ES" smtClean="0"/>
              <a:t>12/12/2018</a:t>
            </a:fld>
            <a:endParaRPr lang="ca-ES"/>
          </a:p>
        </p:txBody>
      </p:sp>
      <p:sp>
        <p:nvSpPr>
          <p:cNvPr id="28" name="Contenidor de peu de pà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BED291-1731-4998-B2B5-E5535B3021F2}" type="slidenum">
              <a:rPr lang="ca-ES" smtClean="0"/>
              <a:t>‹#›</a:t>
            </a:fld>
            <a:endParaRPr lang="ca-ES"/>
          </a:p>
        </p:txBody>
      </p:sp>
      <p:sp>
        <p:nvSpPr>
          <p:cNvPr id="10" name="Contenidor de títol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or rect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otsdirectora.relext@eps.udg.edu" TargetMode="External"/><Relationship Id="rId2" Type="http://schemas.openxmlformats.org/officeDocument/2006/relationships/hyperlink" Target="mailto:relinter@eps.udg.ed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ractiques.udg.edu/pre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otsdirectora.relext@eps.udg.edu" TargetMode="External"/><Relationship Id="rId2" Type="http://schemas.openxmlformats.org/officeDocument/2006/relationships/hyperlink" Target="mailto:empresa@eps.udg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dirty="0" smtClean="0"/>
              <a:t>PRESENTACIÓ MOBILITAT NACIONAL i INTERNACIONAL PER A REALITZAR ESTUDIS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a-ES" b="1" dirty="0" smtClean="0"/>
              <a:t>CURS 2019-2020</a:t>
            </a:r>
            <a:endParaRPr lang="ca-E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106" y="1268760"/>
            <a:ext cx="2495787" cy="248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t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04256" cy="62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49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MOBILITAT INTERNACIONAL-ERASMUS+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/>
              <a:t>Què és el programa </a:t>
            </a:r>
            <a:r>
              <a:rPr lang="ca-ES" b="1" dirty="0" smtClean="0"/>
              <a:t>ERASMUS+?</a:t>
            </a:r>
            <a:endParaRPr lang="ca-ES" b="1" dirty="0"/>
          </a:p>
          <a:p>
            <a:pPr marL="0" indent="0">
              <a:buNone/>
            </a:pPr>
            <a:r>
              <a:rPr lang="ca-ES" b="1" u="sng" dirty="0"/>
              <a:t>Erasmus+ (Països del Programa):</a:t>
            </a:r>
            <a:r>
              <a:rPr lang="ca-ES" b="1" dirty="0"/>
              <a:t> </a:t>
            </a:r>
            <a:r>
              <a:rPr lang="ca-ES" dirty="0"/>
              <a:t>per fer mobilitat d’estudis en universitats ubicades en algun dels 28 estats membres de la Unió Europea més República de Macedònia, Islàndia, Liechtenstein, Noruega o Turquia. </a:t>
            </a:r>
          </a:p>
          <a:p>
            <a:pPr marL="0" indent="0">
              <a:buNone/>
            </a:pPr>
            <a:r>
              <a:rPr lang="ca-ES" b="1" u="sng" dirty="0"/>
              <a:t>Erasmus + </a:t>
            </a:r>
            <a:r>
              <a:rPr lang="ca-ES" b="1" u="sng" dirty="0" smtClean="0"/>
              <a:t>(Països Associats)</a:t>
            </a:r>
            <a:r>
              <a:rPr lang="ca-ES" dirty="0" smtClean="0"/>
              <a:t>:  </a:t>
            </a:r>
            <a:r>
              <a:rPr lang="ca-ES" dirty="0"/>
              <a:t>és l’ampliació del programa Erasmus+ més enllà d’Europa. </a:t>
            </a:r>
            <a:endParaRPr lang="ca-ES" dirty="0" smtClean="0"/>
          </a:p>
          <a:p>
            <a:pPr marL="0" indent="0">
              <a:buNone/>
            </a:pPr>
            <a:r>
              <a:rPr lang="ca-ES" dirty="0" smtClean="0"/>
              <a:t>L’EPS té conveni per a estudiants de  màster i doctorat</a:t>
            </a:r>
            <a:endParaRPr lang="ca-ES" dirty="0"/>
          </a:p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Quins </a:t>
            </a:r>
            <a:r>
              <a:rPr lang="ca-ES" b="1" dirty="0"/>
              <a:t>requisits necessito per demanar una plaça </a:t>
            </a:r>
            <a:r>
              <a:rPr lang="ca-ES" b="1" dirty="0" smtClean="0"/>
              <a:t>ERASMUS+?</a:t>
            </a:r>
            <a:endParaRPr lang="ca-ES" b="1" dirty="0"/>
          </a:p>
          <a:p>
            <a:pPr marL="0" indent="0" algn="just">
              <a:buNone/>
            </a:pPr>
            <a:r>
              <a:rPr lang="ca-ES" dirty="0"/>
              <a:t>Tenir superats 60 crèdits abans del </a:t>
            </a:r>
            <a:r>
              <a:rPr lang="ca-ES" dirty="0" smtClean="0"/>
              <a:t>termini de </a:t>
            </a:r>
            <a:r>
              <a:rPr lang="ca-ES" dirty="0" err="1" smtClean="0"/>
              <a:t>sol.licitud</a:t>
            </a:r>
            <a:r>
              <a:rPr lang="ca-ES" dirty="0" smtClean="0"/>
              <a:t> de places, </a:t>
            </a:r>
            <a:r>
              <a:rPr lang="ca-ES" dirty="0"/>
              <a:t>estar matriculat el curs </a:t>
            </a:r>
            <a:r>
              <a:rPr lang="ca-ES" dirty="0" smtClean="0"/>
              <a:t>2018-2019 </a:t>
            </a:r>
            <a:r>
              <a:rPr lang="ca-ES" dirty="0"/>
              <a:t>i tenir acreditada una tercera llengua a l’expedient</a:t>
            </a:r>
            <a:r>
              <a:rPr lang="ca-ES" dirty="0" smtClean="0"/>
              <a:t>.</a:t>
            </a:r>
          </a:p>
          <a:p>
            <a:pPr marL="0" indent="0" algn="just">
              <a:buNone/>
            </a:pPr>
            <a:endParaRPr lang="ca-E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a-ES" b="1" dirty="0"/>
              <a:t>Quin és el període de mobilitat</a:t>
            </a:r>
            <a:r>
              <a:rPr lang="ca-ES" b="1" dirty="0" smtClean="0"/>
              <a:t>?</a:t>
            </a:r>
          </a:p>
          <a:p>
            <a:pPr marL="0" indent="0" algn="just">
              <a:buNone/>
            </a:pPr>
            <a:r>
              <a:rPr lang="ca-ES" dirty="0" smtClean="0"/>
              <a:t>Un </a:t>
            </a:r>
            <a:r>
              <a:rPr lang="ca-ES" dirty="0"/>
              <a:t>semestre acadèmic (cursant un mínim de 15 crèdits) o bé,</a:t>
            </a:r>
          </a:p>
          <a:p>
            <a:pPr marL="0" indent="0" algn="just">
              <a:buNone/>
            </a:pPr>
            <a:r>
              <a:rPr lang="ca-ES" dirty="0"/>
              <a:t>un curs acadèmic (cursant un mínim de 30 crèdits).</a:t>
            </a:r>
          </a:p>
        </p:txBody>
      </p:sp>
    </p:spTree>
    <p:extLst>
      <p:ext uri="{BB962C8B-B14F-4D97-AF65-F5344CB8AC3E}">
        <p14:creationId xmlns:p14="http://schemas.microsoft.com/office/powerpoint/2010/main" val="207353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INTERNACIONAL – ERASMUS+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sz="2400" b="1" dirty="0" smtClean="0"/>
              <a:t>Erasmus+(Països del Programa): Porta </a:t>
            </a:r>
            <a:r>
              <a:rPr lang="ca-ES" sz="2400" b="1" dirty="0"/>
              <a:t>algun ajut vinculat</a:t>
            </a:r>
            <a:r>
              <a:rPr lang="ca-ES" sz="2400" b="1" dirty="0" smtClean="0"/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a-ES" sz="1400" b="1" dirty="0" smtClean="0"/>
              <a:t>*Suïssa es gestiona els seus propis ajuts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sz="1400" b="1" dirty="0" smtClean="0"/>
          </a:p>
          <a:p>
            <a:pPr marL="0" indent="0">
              <a:buNone/>
            </a:pPr>
            <a:endParaRPr lang="ca-ES" b="1" dirty="0" smtClean="0"/>
          </a:p>
          <a:p>
            <a:pPr marL="0" indent="0">
              <a:buNone/>
            </a:pPr>
            <a:endParaRPr lang="ca-ES" dirty="0"/>
          </a:p>
        </p:txBody>
      </p:sp>
      <p:graphicFrame>
        <p:nvGraphicFramePr>
          <p:cNvPr id="6" name="Tau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328854"/>
              </p:ext>
            </p:extLst>
          </p:nvPr>
        </p:nvGraphicFramePr>
        <p:xfrm>
          <a:off x="435732" y="2398972"/>
          <a:ext cx="8424936" cy="3939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5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GRUP</a:t>
                      </a:r>
                      <a:endParaRPr lang="ca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PAÏSOS</a:t>
                      </a:r>
                      <a:endParaRPr lang="ca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AJUT (curs</a:t>
                      </a:r>
                      <a:r>
                        <a:rPr lang="ca-ES" baseline="0" dirty="0" smtClean="0"/>
                        <a:t> 2018-2019)</a:t>
                      </a:r>
                      <a:endParaRPr lang="ca-E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116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Grup</a:t>
                      </a:r>
                      <a:r>
                        <a:rPr lang="ca-ES" baseline="0" dirty="0" smtClean="0"/>
                        <a:t> 1</a:t>
                      </a:r>
                    </a:p>
                    <a:p>
                      <a:pPr algn="ctr"/>
                      <a:r>
                        <a:rPr lang="ca-ES" baseline="0" dirty="0" smtClean="0"/>
                        <a:t>(Països amb un nivell de vida alt)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Dinamarca, Finlàndia,</a:t>
                      </a:r>
                      <a:r>
                        <a:rPr lang="ca-ES" baseline="0" dirty="0" smtClean="0"/>
                        <a:t> Islàndia, Irlanda, Luxemburg, Suècia, Regne Unit, Liechtenstein i Noruega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300€/mes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116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Grup 2</a:t>
                      </a:r>
                    </a:p>
                    <a:p>
                      <a:pPr algn="ctr"/>
                      <a:r>
                        <a:rPr lang="ca-ES" dirty="0" smtClean="0"/>
                        <a:t>(nivell de vida mitjà)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Àustria, Bèlgica,</a:t>
                      </a:r>
                      <a:r>
                        <a:rPr lang="ca-ES" baseline="0" dirty="0" smtClean="0"/>
                        <a:t> Alemanya, França, Itàlia, Grècia, </a:t>
                      </a:r>
                      <a:r>
                        <a:rPr lang="ca-ES" baseline="0" dirty="0" smtClean="0"/>
                        <a:t>Xipre</a:t>
                      </a:r>
                      <a:r>
                        <a:rPr lang="ca-ES" baseline="0" dirty="0" smtClean="0"/>
                        <a:t>, Països Baixos, Malta i Portugal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250€/mes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4116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Grup 3</a:t>
                      </a:r>
                    </a:p>
                    <a:p>
                      <a:pPr algn="ctr"/>
                      <a:r>
                        <a:rPr lang="ca-ES" dirty="0" smtClean="0"/>
                        <a:t>(nivell de vida baix)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Bulgària, Croàcia, República Txeca, Estònia, Letònia,</a:t>
                      </a:r>
                      <a:r>
                        <a:rPr lang="ca-ES" baseline="0" dirty="0" smtClean="0"/>
                        <a:t> Lituània, Hongria, Polònia, Romania, Eslovàquia, Eslovènia, Antiga República Iugoslàvia de Macedònia i Turquia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200€/mes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5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/>
              <a:t>MOBILITAT INTERNACIONAL </a:t>
            </a:r>
            <a:r>
              <a:rPr lang="ca-ES" b="1" dirty="0" smtClean="0"/>
              <a:t>– ERASMUS+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Altres ajuts:</a:t>
            </a:r>
            <a:endParaRPr lang="ca-ES" b="1" dirty="0"/>
          </a:p>
          <a:p>
            <a:pPr>
              <a:buFont typeface="Wingdings" panose="05000000000000000000" pitchFamily="2" charset="2"/>
              <a:buChar char="Ø"/>
            </a:pPr>
            <a:endParaRPr lang="ca-ES" b="1" dirty="0" smtClean="0"/>
          </a:p>
          <a:p>
            <a:pPr marL="0" indent="0">
              <a:buNone/>
            </a:pPr>
            <a:r>
              <a:rPr lang="ca-ES" b="1" dirty="0" smtClean="0"/>
              <a:t>Ajut beneficiaris beca general MECD curs anterior: </a:t>
            </a:r>
            <a:r>
              <a:rPr lang="ca-ES" b="1" dirty="0" smtClean="0"/>
              <a:t>200</a:t>
            </a:r>
            <a:r>
              <a:rPr lang="ca-ES" dirty="0" smtClean="0"/>
              <a:t>€</a:t>
            </a:r>
            <a:r>
              <a:rPr lang="ca-ES" dirty="0" smtClean="0"/>
              <a:t>/mes (curs 2018-2019)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b="1" dirty="0" smtClean="0"/>
              <a:t>Ajut </a:t>
            </a:r>
            <a:r>
              <a:rPr lang="ca-ES" b="1" dirty="0" err="1"/>
              <a:t>MobINT</a:t>
            </a:r>
            <a:r>
              <a:rPr lang="ca-ES" b="1" dirty="0"/>
              <a:t>: </a:t>
            </a:r>
            <a:r>
              <a:rPr lang="ca-ES" dirty="0"/>
              <a:t>Ajuts convocats per l’AGAUR per </a:t>
            </a:r>
            <a:r>
              <a:rPr lang="ca-ES" dirty="0" smtClean="0"/>
              <a:t>import </a:t>
            </a:r>
            <a:r>
              <a:rPr lang="ca-ES" dirty="0"/>
              <a:t>de 200€/mes (curs </a:t>
            </a:r>
            <a:r>
              <a:rPr lang="ca-ES" dirty="0" smtClean="0"/>
              <a:t>2018-2019)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7384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INTERNACIONAL-PROVES SLM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a-ES" dirty="0" smtClean="0"/>
              <a:t>Des del Servei de Llengües Modernes han convocat unes proves multinivell per aquells estudiants que vulguin </a:t>
            </a:r>
            <a:r>
              <a:rPr lang="ca-ES" dirty="0" err="1" smtClean="0"/>
              <a:t>sol.licitar</a:t>
            </a:r>
            <a:r>
              <a:rPr lang="ca-ES" dirty="0" smtClean="0"/>
              <a:t> una plaça de mobilitat internacional i no tinguin la tercera llengua acreditada.</a:t>
            </a:r>
          </a:p>
          <a:p>
            <a:pPr marL="0" indent="0">
              <a:buNone/>
            </a:pPr>
            <a:r>
              <a:rPr lang="ca-ES" b="1" dirty="0" smtClean="0"/>
              <a:t>Període de matrícula: </a:t>
            </a:r>
          </a:p>
          <a:p>
            <a:pPr marL="0" indent="0">
              <a:buNone/>
            </a:pPr>
            <a:r>
              <a:rPr lang="ca-ES" dirty="0" smtClean="0"/>
              <a:t>Des del 10 de desembre fins l’11 de gener de 2019</a:t>
            </a:r>
          </a:p>
          <a:p>
            <a:pPr marL="0" indent="0">
              <a:buNone/>
            </a:pPr>
            <a:r>
              <a:rPr lang="ca-ES" b="1" dirty="0" smtClean="0"/>
              <a:t>Exàmens: </a:t>
            </a:r>
          </a:p>
          <a:p>
            <a:pPr marL="0" indent="0">
              <a:buNone/>
            </a:pPr>
            <a:r>
              <a:rPr lang="ca-ES" dirty="0" smtClean="0"/>
              <a:t>Prova escrita: 25 de gener</a:t>
            </a:r>
          </a:p>
          <a:p>
            <a:pPr marL="0" indent="0">
              <a:buNone/>
            </a:pPr>
            <a:r>
              <a:rPr lang="ca-ES" dirty="0" smtClean="0"/>
              <a:t>Prova oral: 25 de gener i altres dies a determinar</a:t>
            </a:r>
          </a:p>
          <a:p>
            <a:pPr marL="0" indent="0">
              <a:buNone/>
            </a:pPr>
            <a:r>
              <a:rPr lang="ca-ES" b="1" dirty="0" smtClean="0"/>
              <a:t>Publicació notes: </a:t>
            </a:r>
          </a:p>
          <a:p>
            <a:pPr marL="0" indent="0">
              <a:buNone/>
            </a:pPr>
            <a:r>
              <a:rPr lang="ca-ES" dirty="0" smtClean="0"/>
              <a:t>1 de febrer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2448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MOBILITAT NACIONAL I INTERNACIONAL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ca-ES" b="1" dirty="0" smtClean="0"/>
              <a:t>ESTUDIANTS AMB ALGUN TIPUS DE DISCAPACITAT</a:t>
            </a:r>
          </a:p>
          <a:p>
            <a:pPr marL="0" indent="0" algn="just">
              <a:buNone/>
            </a:pPr>
            <a:r>
              <a:rPr lang="ca-ES" dirty="0" smtClean="0"/>
              <a:t>Tots els estudiants que tingueu algun tipus de discapacitat (reconeguda o no) us podeu posar en contacte amb el </a:t>
            </a:r>
            <a:r>
              <a:rPr lang="ca-ES" i="1" dirty="0" smtClean="0"/>
              <a:t>Programa de suport a persones amb discapacitat</a:t>
            </a:r>
            <a:r>
              <a:rPr lang="ca-ES" dirty="0" smtClean="0"/>
              <a:t> (Montse Castro) per tal que us assessorin respecte la possibilitat de que a la universitat de destí estiguin preparats per les vostres necessitats i/o adaptacions i per ajuts econòmics que hi puguin anar vinculats.</a:t>
            </a:r>
          </a:p>
          <a:p>
            <a:pPr marL="0" indent="0" algn="just">
              <a:buNone/>
            </a:pPr>
            <a:r>
              <a:rPr lang="ca-ES" b="1" dirty="0" smtClean="0"/>
              <a:t>Telèfon: 972.41.96.47</a:t>
            </a:r>
          </a:p>
          <a:p>
            <a:pPr marL="0" indent="0" algn="just">
              <a:buNone/>
            </a:pPr>
            <a:r>
              <a:rPr lang="ca-ES" b="1" dirty="0" smtClean="0"/>
              <a:t>a/e: pla.discapacitats@udg.edu</a:t>
            </a:r>
          </a:p>
          <a:p>
            <a:pPr marL="0" indent="0" algn="just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1877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NACIONAL I INTERNACIONAL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Com haig de fer la </a:t>
            </a:r>
            <a:r>
              <a:rPr lang="ca-ES" b="1" dirty="0" err="1" smtClean="0"/>
              <a:t>sol.licitud</a:t>
            </a:r>
            <a:r>
              <a:rPr lang="ca-ES" b="1" dirty="0" smtClean="0"/>
              <a:t> de places?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b="1" dirty="0"/>
          </a:p>
          <a:p>
            <a:pPr marL="0" indent="0" algn="ctr">
              <a:buNone/>
            </a:pPr>
            <a:r>
              <a:rPr lang="ca-ES" dirty="0" smtClean="0"/>
              <a:t>Mitjançant l’aplicatiu </a:t>
            </a:r>
            <a:r>
              <a:rPr lang="ca-ES" dirty="0" err="1" smtClean="0"/>
              <a:t>MobOUT</a:t>
            </a:r>
            <a:r>
              <a:rPr lang="ca-ES" dirty="0" smtClean="0"/>
              <a:t> dins dels períodes que marca la convocatòria.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6715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NACIONAL I INTERNACIONAL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Quants crèdits de reconeixement acadèmic obtindré per la mobilitat?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b="1" dirty="0" smtClean="0"/>
          </a:p>
          <a:p>
            <a:pPr marL="0" indent="0">
              <a:buNone/>
            </a:pPr>
            <a:r>
              <a:rPr lang="ca-ES" dirty="0" smtClean="0"/>
              <a:t>Tal com marca la Normativa de mobilitat de la UdG els estudiants rebran 1,5 crèdits per mes complert de mobilitat, amb un màxim de 6 crèdits.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2369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NACIONAL I INTERNACIONAL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a-ES" dirty="0" smtClean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933571"/>
              </p:ext>
            </p:extLst>
          </p:nvPr>
        </p:nvGraphicFramePr>
        <p:xfrm>
          <a:off x="611560" y="2852936"/>
          <a:ext cx="7776864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5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1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ADMINISTRACIÓ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SOTSDIRECCIÓ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Anna Critg i Alsina</a:t>
                      </a:r>
                    </a:p>
                    <a:p>
                      <a:pPr algn="ctr"/>
                      <a:r>
                        <a:rPr lang="ca-ES" dirty="0" smtClean="0"/>
                        <a:t>Tel.</a:t>
                      </a:r>
                      <a:r>
                        <a:rPr lang="ca-ES" baseline="0" dirty="0" smtClean="0"/>
                        <a:t> 972.41.84.20</a:t>
                      </a:r>
                    </a:p>
                    <a:p>
                      <a:pPr algn="ctr"/>
                      <a:r>
                        <a:rPr lang="ca-ES" baseline="0" dirty="0" smtClean="0"/>
                        <a:t>a/e: </a:t>
                      </a:r>
                      <a:r>
                        <a:rPr lang="ca-ES" baseline="0" dirty="0" smtClean="0">
                          <a:hlinkClick r:id="rId2"/>
                        </a:rPr>
                        <a:t>relinter@eps.udg.edu</a:t>
                      </a:r>
                      <a:endParaRPr lang="ca-ES" baseline="0" dirty="0"/>
                    </a:p>
                    <a:p>
                      <a:pPr algn="ctr"/>
                      <a:endParaRPr lang="ca-E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M. Luisa García-Romeu de Luna</a:t>
                      </a:r>
                    </a:p>
                    <a:p>
                      <a:pPr algn="ctr"/>
                      <a:r>
                        <a:rPr lang="ca-ES" dirty="0" smtClean="0"/>
                        <a:t>a/e:</a:t>
                      </a:r>
                      <a:r>
                        <a:rPr lang="ca-ES" baseline="0" dirty="0" smtClean="0"/>
                        <a:t> </a:t>
                      </a:r>
                      <a:r>
                        <a:rPr lang="ca-ES" baseline="0" dirty="0" smtClean="0">
                          <a:hlinkClick r:id="rId3"/>
                        </a:rPr>
                        <a:t>sotsdirectora.relext@eps.udg.edu</a:t>
                      </a:r>
                      <a:endParaRPr lang="ca-ES" baseline="0" dirty="0" smtClean="0"/>
                    </a:p>
                    <a:p>
                      <a:pPr algn="ctr"/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71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Pràctiques</a:t>
            </a:r>
            <a:r>
              <a:rPr lang="en-GB" dirty="0" smtClean="0"/>
              <a:t> a </a:t>
            </a:r>
            <a:r>
              <a:rPr lang="en-GB" dirty="0" err="1" smtClean="0"/>
              <a:t>empresa</a:t>
            </a:r>
            <a:endParaRPr lang="en-GB" dirty="0"/>
          </a:p>
        </p:txBody>
      </p:sp>
      <p:sp>
        <p:nvSpPr>
          <p:cNvPr id="6" name="Rounded Rectangle 20"/>
          <p:cNvSpPr/>
          <p:nvPr/>
        </p:nvSpPr>
        <p:spPr>
          <a:xfrm>
            <a:off x="304800" y="1844824"/>
            <a:ext cx="8686800" cy="20162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/>
              <a:t>PRIMER I SEGON</a:t>
            </a:r>
          </a:p>
          <a:p>
            <a:pPr>
              <a:defRPr/>
            </a:pPr>
            <a:r>
              <a:rPr lang="en-US" sz="2000" b="1" u="sng" dirty="0"/>
              <a:t>PREPARA’T:</a:t>
            </a:r>
            <a:r>
              <a:rPr lang="en-US" sz="2000" b="1" dirty="0"/>
              <a:t> 	- </a:t>
            </a:r>
            <a:r>
              <a:rPr lang="en-US" sz="2000" dirty="0" err="1" smtClean="0"/>
              <a:t>Recorda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necessitaràs</a:t>
            </a:r>
            <a:r>
              <a:rPr lang="en-US" sz="2000" dirty="0" smtClean="0"/>
              <a:t> </a:t>
            </a:r>
            <a:r>
              <a:rPr lang="en-US" sz="2000" dirty="0" err="1" smtClean="0"/>
              <a:t>tenir</a:t>
            </a:r>
            <a:r>
              <a:rPr lang="en-US" sz="2000" dirty="0" smtClean="0"/>
              <a:t> </a:t>
            </a:r>
            <a:r>
              <a:rPr lang="en-US" sz="2000" b="1" dirty="0" smtClean="0"/>
              <a:t>el 50% </a:t>
            </a:r>
            <a:r>
              <a:rPr lang="en-US" sz="2000" b="1" dirty="0" err="1" smtClean="0"/>
              <a:t>dels</a:t>
            </a:r>
            <a:r>
              <a:rPr lang="en-US" sz="2000" b="1" dirty="0" smtClean="0"/>
              <a:t> </a:t>
            </a:r>
            <a:r>
              <a:rPr lang="en-US" sz="2000" b="1" dirty="0" err="1" smtClean="0">
                <a:solidFill>
                  <a:srgbClr val="FFFFFF"/>
                </a:solidFill>
              </a:rPr>
              <a:t>crèdits</a:t>
            </a:r>
            <a:r>
              <a:rPr lang="en-US" sz="2000" b="1" dirty="0" smtClean="0">
                <a:solidFill>
                  <a:srgbClr val="FFFFFF"/>
                </a:solidFill>
              </a:rPr>
              <a:t> </a:t>
            </a:r>
            <a:r>
              <a:rPr lang="en-US" sz="2000" b="1" dirty="0" err="1" smtClean="0">
                <a:solidFill>
                  <a:srgbClr val="FFFFFF"/>
                </a:solidFill>
              </a:rPr>
              <a:t>superats</a:t>
            </a:r>
            <a:r>
              <a:rPr lang="en-US" sz="2000" b="1" dirty="0" smtClean="0">
                <a:solidFill>
                  <a:srgbClr val="FFFFFF"/>
                </a:solidFill>
              </a:rPr>
              <a:t> </a:t>
            </a:r>
          </a:p>
          <a:p>
            <a:pPr>
              <a:defRPr/>
            </a:pPr>
            <a:r>
              <a:rPr lang="en-US" sz="2000" dirty="0"/>
              <a:t>		</a:t>
            </a:r>
            <a:r>
              <a:rPr lang="en-US" sz="2000" dirty="0" smtClean="0"/>
              <a:t>- </a:t>
            </a:r>
            <a:r>
              <a:rPr lang="en-US" sz="2000" dirty="0" err="1" smtClean="0"/>
              <a:t>Assisteix</a:t>
            </a:r>
            <a:r>
              <a:rPr lang="en-US" sz="2000" dirty="0" smtClean="0"/>
              <a:t> a sessions </a:t>
            </a:r>
            <a:r>
              <a:rPr lang="en-US" sz="2000" dirty="0" err="1" smtClean="0"/>
              <a:t>informatives</a:t>
            </a: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 smtClean="0"/>
              <a:t>Familiaritza’t</a:t>
            </a:r>
            <a:r>
              <a:rPr lang="en-US" sz="2000" dirty="0" smtClean="0"/>
              <a:t> </a:t>
            </a:r>
            <a:r>
              <a:rPr lang="en-US" sz="2000" dirty="0" err="1"/>
              <a:t>amb</a:t>
            </a:r>
            <a:r>
              <a:rPr lang="en-US" sz="2000" dirty="0"/>
              <a:t> el </a:t>
            </a:r>
            <a:r>
              <a:rPr lang="en-US" sz="2000" dirty="0" err="1"/>
              <a:t>calendari</a:t>
            </a:r>
            <a:r>
              <a:rPr lang="en-US" sz="2000" dirty="0"/>
              <a:t> de </a:t>
            </a:r>
            <a:r>
              <a:rPr lang="en-US" sz="2000" dirty="0" err="1" smtClean="0"/>
              <a:t>convocatòries</a:t>
            </a:r>
            <a:endParaRPr lang="en-US" sz="2000" dirty="0" smtClean="0"/>
          </a:p>
          <a:p>
            <a:pPr>
              <a:defRPr/>
            </a:pPr>
            <a:endParaRPr lang="en-US" dirty="0"/>
          </a:p>
        </p:txBody>
      </p:sp>
      <p:graphicFrame>
        <p:nvGraphicFramePr>
          <p:cNvPr id="1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340939"/>
              </p:ext>
            </p:extLst>
          </p:nvPr>
        </p:nvGraphicFramePr>
        <p:xfrm>
          <a:off x="1" y="4725144"/>
          <a:ext cx="9143999" cy="1599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8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7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2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72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9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36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35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90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77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529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407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7759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SETEMBRE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OCTUBRE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NOVEMBRE</a:t>
                      </a:r>
                      <a:endParaRPr lang="en-US" sz="1100" dirty="0"/>
                    </a:p>
                  </a:txBody>
                  <a:tcPr marT="45644" marB="4564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DESEMBRE</a:t>
                      </a:r>
                      <a:endParaRPr lang="en-US" sz="1100" dirty="0"/>
                    </a:p>
                  </a:txBody>
                  <a:tcPr marT="45644" marB="4564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GENER</a:t>
                      </a:r>
                      <a:endParaRPr lang="en-US" sz="1100" dirty="0"/>
                    </a:p>
                  </a:txBody>
                  <a:tcPr marT="45644" marB="4564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FEBRER</a:t>
                      </a:r>
                      <a:endParaRPr lang="en-US" sz="1100" dirty="0"/>
                    </a:p>
                  </a:txBody>
                  <a:tcPr marT="45644" marB="45644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MARÇ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ABRIL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MAIG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JUNY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marL="0" marR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JULIOL</a:t>
                      </a:r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AGOST</a:t>
                      </a:r>
                      <a:endParaRPr lang="en-US" sz="11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marL="0" marR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SETEMBRE</a:t>
                      </a:r>
                    </a:p>
                  </a:txBody>
                  <a:tcPr marT="45644" marB="4564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gridSpan="2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Oferta 1</a:t>
                      </a:r>
                      <a:r>
                        <a:rPr kumimoji="0" lang="ca-ES" sz="14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er </a:t>
                      </a:r>
                      <a:r>
                        <a:rPr kumimoji="0" lang="ca-E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Semestre</a:t>
                      </a:r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Realització</a:t>
                      </a:r>
                      <a:r>
                        <a:rPr lang="en-US" sz="1400" dirty="0" smtClean="0"/>
                        <a:t> de les</a:t>
                      </a:r>
                      <a:r>
                        <a:rPr lang="en-US" sz="1400" baseline="0" dirty="0" smtClean="0"/>
                        <a:t> EEL</a:t>
                      </a:r>
                      <a:endParaRPr lang="en-US" sz="1400" dirty="0" smtClean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Oferta 2</a:t>
                      </a:r>
                      <a:r>
                        <a:rPr kumimoji="0" lang="ca-ES" sz="14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on </a:t>
                      </a:r>
                      <a:r>
                        <a:rPr kumimoji="0" lang="ca-E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Semestre</a:t>
                      </a:r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Realització</a:t>
                      </a:r>
                      <a:r>
                        <a:rPr lang="en-US" sz="1400" dirty="0" smtClean="0"/>
                        <a:t> de les</a:t>
                      </a:r>
                      <a:r>
                        <a:rPr lang="en-US" sz="1400" baseline="0" dirty="0" smtClean="0"/>
                        <a:t> EEL</a:t>
                      </a:r>
                      <a:endParaRPr lang="en-US" sz="1400" dirty="0" smtClean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Oferta </a:t>
                      </a:r>
                      <a:r>
                        <a:rPr kumimoji="0" lang="es-ES_tradnl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Estiu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15119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Realització</a:t>
                      </a:r>
                      <a:r>
                        <a:rPr lang="en-US" sz="1400" dirty="0" smtClean="0"/>
                        <a:t> de les</a:t>
                      </a:r>
                      <a:r>
                        <a:rPr lang="en-US" sz="1400" baseline="0" dirty="0" smtClean="0"/>
                        <a:t> EEL</a:t>
                      </a:r>
                      <a:endParaRPr lang="en-US" sz="1400" dirty="0" smtClean="0"/>
                    </a:p>
                  </a:txBody>
                  <a:tcPr marT="45644" marB="45644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4" marB="45644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14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 </a:t>
            </a:r>
            <a:r>
              <a:rPr lang="en-GB" dirty="0" err="1" smtClean="0"/>
              <a:t>ets</a:t>
            </a:r>
            <a:r>
              <a:rPr lang="en-GB" dirty="0" smtClean="0"/>
              <a:t> a 3r o 4rt </a:t>
            </a:r>
            <a:endParaRPr lang="en-GB" dirty="0"/>
          </a:p>
        </p:txBody>
      </p:sp>
      <p:sp>
        <p:nvSpPr>
          <p:cNvPr id="9" name="Rounded Rectangle 21"/>
          <p:cNvSpPr/>
          <p:nvPr/>
        </p:nvSpPr>
        <p:spPr>
          <a:xfrm>
            <a:off x="4644008" y="2654171"/>
            <a:ext cx="4352784" cy="28947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 smtClean="0"/>
              <a:t>BUSCA’T L’EMPRESA</a:t>
            </a:r>
          </a:p>
          <a:p>
            <a:pPr>
              <a:defRPr/>
            </a:pPr>
            <a:endParaRPr lang="en-US" sz="2400" b="1" i="1" dirty="0" smtClean="0"/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 smtClean="0"/>
              <a:t>Fer</a:t>
            </a:r>
            <a:r>
              <a:rPr lang="en-US" sz="2000" dirty="0" smtClean="0"/>
              <a:t> un pre-</a:t>
            </a:r>
            <a:r>
              <a:rPr lang="en-US" sz="2000" dirty="0" err="1" smtClean="0"/>
              <a:t>acord</a:t>
            </a:r>
            <a:endParaRPr lang="en-US" sz="2000" dirty="0" smtClean="0"/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 smtClean="0"/>
              <a:t>Posar</a:t>
            </a:r>
            <a:r>
              <a:rPr lang="en-US" sz="2000" dirty="0" smtClean="0"/>
              <a:t>-se en </a:t>
            </a:r>
            <a:r>
              <a:rPr lang="en-US" sz="2000" dirty="0" err="1" smtClean="0"/>
              <a:t>contacte</a:t>
            </a:r>
            <a:r>
              <a:rPr lang="en-US" sz="2000" dirty="0" smtClean="0"/>
              <a:t> </a:t>
            </a:r>
            <a:r>
              <a:rPr lang="en-US" sz="2000" dirty="0" err="1" smtClean="0"/>
              <a:t>amb</a:t>
            </a:r>
            <a:r>
              <a:rPr lang="en-US" sz="2000" dirty="0" smtClean="0"/>
              <a:t> </a:t>
            </a:r>
            <a:r>
              <a:rPr lang="en-US" sz="2000" dirty="0" err="1" smtClean="0"/>
              <a:t>Relacions</a:t>
            </a:r>
            <a:r>
              <a:rPr lang="en-US" sz="2000" dirty="0" smtClean="0"/>
              <a:t> </a:t>
            </a:r>
            <a:r>
              <a:rPr lang="en-US" sz="2000" dirty="0" err="1" smtClean="0"/>
              <a:t>amb</a:t>
            </a:r>
            <a:r>
              <a:rPr lang="en-US" sz="2000" dirty="0" smtClean="0"/>
              <a:t> </a:t>
            </a:r>
            <a:r>
              <a:rPr lang="en-US" sz="2000" dirty="0" err="1" smtClean="0"/>
              <a:t>Empreses</a:t>
            </a:r>
            <a:r>
              <a:rPr lang="en-US" sz="2000" dirty="0" smtClean="0"/>
              <a:t>-EPS</a:t>
            </a:r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 marL="285750" indent="-285750">
              <a:buFont typeface="Arial"/>
              <a:buChar char="•"/>
              <a:defRPr/>
            </a:pPr>
            <a:endParaRPr lang="en-US" dirty="0" smtClean="0"/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  <a:p>
            <a:pPr marL="285750" indent="-285750"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10" name="Rounded Rectangle 23"/>
          <p:cNvSpPr/>
          <p:nvPr/>
        </p:nvSpPr>
        <p:spPr>
          <a:xfrm>
            <a:off x="107504" y="1295400"/>
            <a:ext cx="8884096" cy="12840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 smtClean="0"/>
              <a:t>TERCER </a:t>
            </a:r>
            <a:r>
              <a:rPr lang="en-US" sz="2400" b="1" i="1" dirty="0" err="1" smtClean="0"/>
              <a:t>i</a:t>
            </a:r>
            <a:r>
              <a:rPr lang="en-US" sz="2400" b="1" i="1" dirty="0" smtClean="0"/>
              <a:t> QUART</a:t>
            </a:r>
          </a:p>
          <a:p>
            <a:pPr>
              <a:defRPr/>
            </a:pPr>
            <a:r>
              <a:rPr lang="en-US" sz="2000" b="1" i="1" dirty="0" err="1" smtClean="0"/>
              <a:t>Durada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mínima</a:t>
            </a:r>
            <a:r>
              <a:rPr lang="en-US" sz="2000" b="1" i="1" dirty="0" smtClean="0"/>
              <a:t>: 330h- 600h</a:t>
            </a:r>
          </a:p>
          <a:p>
            <a:pPr>
              <a:defRPr/>
            </a:pPr>
            <a:r>
              <a:rPr lang="en-US" sz="2000" b="1" i="1" dirty="0" err="1" smtClean="0"/>
              <a:t>Retribució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mínima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obligatòria</a:t>
            </a:r>
            <a:r>
              <a:rPr lang="en-US" sz="2000" b="1" i="1" dirty="0" smtClean="0"/>
              <a:t>: 3 €/h</a:t>
            </a:r>
            <a:endParaRPr lang="en-US" sz="2000" b="1" i="1" dirty="0"/>
          </a:p>
        </p:txBody>
      </p:sp>
      <p:sp>
        <p:nvSpPr>
          <p:cNvPr id="11" name="Rounded Rectangle 25"/>
          <p:cNvSpPr/>
          <p:nvPr/>
        </p:nvSpPr>
        <p:spPr>
          <a:xfrm>
            <a:off x="144828" y="2664653"/>
            <a:ext cx="4358988" cy="288424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 smtClean="0"/>
              <a:t>CONSULTA LES OFERTES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L'empresa</a:t>
            </a:r>
            <a:r>
              <a:rPr lang="en-US" sz="2000" dirty="0"/>
              <a:t> (o </a:t>
            </a:r>
            <a:r>
              <a:rPr lang="en-US" sz="2000" dirty="0" err="1"/>
              <a:t>entitat</a:t>
            </a:r>
            <a:r>
              <a:rPr lang="en-US" sz="2000" dirty="0"/>
              <a:t> </a:t>
            </a:r>
            <a:r>
              <a:rPr lang="en-US" sz="2000" dirty="0" err="1"/>
              <a:t>acollidora</a:t>
            </a:r>
            <a:r>
              <a:rPr lang="en-US" sz="2000" dirty="0"/>
              <a:t>) </a:t>
            </a:r>
            <a:r>
              <a:rPr lang="en-US" sz="2000" dirty="0" err="1"/>
              <a:t>fa</a:t>
            </a:r>
            <a:r>
              <a:rPr lang="en-US" sz="2000" dirty="0"/>
              <a:t> la </a:t>
            </a:r>
            <a:r>
              <a:rPr lang="en-US" sz="2000" dirty="0" err="1"/>
              <a:t>seva</a:t>
            </a:r>
            <a:r>
              <a:rPr lang="en-US" sz="2000" dirty="0"/>
              <a:t> </a:t>
            </a:r>
            <a:r>
              <a:rPr lang="en-US" sz="2000" dirty="0" err="1" smtClean="0"/>
              <a:t>Oferta</a:t>
            </a:r>
            <a:r>
              <a:rPr lang="en-US" sz="2000" dirty="0" smtClean="0"/>
              <a:t> </a:t>
            </a:r>
            <a:r>
              <a:rPr lang="en-US" sz="2000" dirty="0"/>
              <a:t>de places.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Els</a:t>
            </a:r>
            <a:r>
              <a:rPr lang="en-US" sz="2000" dirty="0"/>
              <a:t> </a:t>
            </a:r>
            <a:r>
              <a:rPr lang="en-US" sz="2000" dirty="0" err="1"/>
              <a:t>estudiants</a:t>
            </a:r>
            <a:r>
              <a:rPr lang="en-US" sz="2000" dirty="0"/>
              <a:t> </a:t>
            </a:r>
            <a:r>
              <a:rPr lang="en-US" sz="2000" dirty="0" err="1"/>
              <a:t>s'inscriuen</a:t>
            </a:r>
            <a:r>
              <a:rPr lang="en-US" sz="2000" dirty="0"/>
              <a:t> com a </a:t>
            </a:r>
            <a:r>
              <a:rPr lang="en-US" sz="2000" dirty="0" err="1"/>
              <a:t>C</a:t>
            </a:r>
            <a:r>
              <a:rPr lang="en-US" sz="2000" dirty="0" err="1" smtClean="0"/>
              <a:t>andidats</a:t>
            </a:r>
            <a:r>
              <a:rPr lang="en-US" sz="2000" dirty="0"/>
              <a:t>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L'empresa</a:t>
            </a:r>
            <a:r>
              <a:rPr lang="en-US" sz="2000" dirty="0"/>
              <a:t> (o </a:t>
            </a:r>
            <a:r>
              <a:rPr lang="en-US" sz="2000" dirty="0" err="1"/>
              <a:t>entitat</a:t>
            </a:r>
            <a:r>
              <a:rPr lang="en-US" sz="2000" dirty="0"/>
              <a:t> </a:t>
            </a:r>
            <a:r>
              <a:rPr lang="en-US" sz="2000" dirty="0" err="1"/>
              <a:t>acollidora</a:t>
            </a:r>
            <a:r>
              <a:rPr lang="en-US" sz="2000" dirty="0"/>
              <a:t>) </a:t>
            </a:r>
            <a:r>
              <a:rPr lang="en-US" sz="2000" dirty="0" err="1"/>
              <a:t>selecciona</a:t>
            </a:r>
            <a:r>
              <a:rPr lang="en-US" sz="2000" dirty="0"/>
              <a:t> </a:t>
            </a:r>
            <a:r>
              <a:rPr lang="en-US" sz="2000" dirty="0" err="1"/>
              <a:t>els</a:t>
            </a:r>
            <a:r>
              <a:rPr lang="en-US" sz="2000" dirty="0"/>
              <a:t> </a:t>
            </a:r>
            <a:r>
              <a:rPr lang="en-US" sz="2000" dirty="0" err="1"/>
              <a:t>C</a:t>
            </a:r>
            <a:r>
              <a:rPr lang="en-US" sz="2000" dirty="0" err="1" smtClean="0"/>
              <a:t>andidats</a:t>
            </a:r>
            <a:r>
              <a:rPr lang="en-US" sz="2000" dirty="0"/>
              <a:t>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Es</a:t>
            </a:r>
            <a:r>
              <a:rPr lang="en-US" sz="2000" dirty="0"/>
              <a:t> </a:t>
            </a:r>
            <a:r>
              <a:rPr lang="en-US" sz="2000" dirty="0" err="1"/>
              <a:t>tanquen</a:t>
            </a:r>
            <a:r>
              <a:rPr lang="en-US" sz="2000" dirty="0"/>
              <a:t> les places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s'inicien</a:t>
            </a:r>
            <a:r>
              <a:rPr lang="en-US" sz="2000" dirty="0"/>
              <a:t> les </a:t>
            </a:r>
            <a:r>
              <a:rPr lang="en-US" sz="2000" dirty="0" err="1"/>
              <a:t>estades</a:t>
            </a:r>
            <a:r>
              <a:rPr lang="en-US" sz="2000" dirty="0"/>
              <a:t>.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50946" y="5949280"/>
            <a:ext cx="33972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2"/>
              </a:rPr>
              <a:t>https://practiques.udg.edu/prem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4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Condicions</a:t>
            </a:r>
            <a:r>
              <a:rPr lang="en-GB" dirty="0" smtClean="0"/>
              <a:t> de </a:t>
            </a:r>
            <a:r>
              <a:rPr lang="en-GB" dirty="0" err="1" smtClean="0"/>
              <a:t>partida</a:t>
            </a:r>
            <a:endParaRPr lang="en-GB" dirty="0"/>
          </a:p>
        </p:txBody>
      </p:sp>
      <p:sp>
        <p:nvSpPr>
          <p:cNvPr id="4" name="Rounded Rectangle 6"/>
          <p:cNvSpPr/>
          <p:nvPr/>
        </p:nvSpPr>
        <p:spPr>
          <a:xfrm>
            <a:off x="304800" y="1700808"/>
            <a:ext cx="8443664" cy="25922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/>
              <a:t>PRIMER I SEGON</a:t>
            </a:r>
          </a:p>
          <a:p>
            <a:pPr>
              <a:defRPr/>
            </a:pPr>
            <a:r>
              <a:rPr lang="en-US" sz="2000" b="1" u="sng" dirty="0"/>
              <a:t>PREPARA’T</a:t>
            </a:r>
            <a:r>
              <a:rPr lang="en-US" sz="2000" b="1" u="sng" dirty="0" smtClean="0"/>
              <a:t>:</a:t>
            </a:r>
            <a:r>
              <a:rPr lang="en-US" sz="2000" b="1" dirty="0" smtClean="0"/>
              <a:t>	- </a:t>
            </a:r>
            <a:r>
              <a:rPr lang="ca-ES" sz="2000" dirty="0" smtClean="0"/>
              <a:t>Recorda</a:t>
            </a:r>
            <a:r>
              <a:rPr lang="en-US" sz="2000" dirty="0" smtClean="0"/>
              <a:t> </a:t>
            </a:r>
            <a:r>
              <a:rPr lang="en-US" sz="2000" dirty="0"/>
              <a:t>que </a:t>
            </a:r>
            <a:r>
              <a:rPr lang="en-US" sz="2000" dirty="0" err="1"/>
              <a:t>necessitaràs</a:t>
            </a:r>
            <a:r>
              <a:rPr lang="en-US" sz="2000" dirty="0"/>
              <a:t> el </a:t>
            </a:r>
            <a:r>
              <a:rPr lang="en-US" sz="2000" b="1" dirty="0" err="1"/>
              <a:t>nivell</a:t>
            </a:r>
            <a:r>
              <a:rPr lang="en-US" sz="2000" b="1" dirty="0"/>
              <a:t> </a:t>
            </a:r>
            <a:r>
              <a:rPr lang="en-US" sz="2000" b="1" dirty="0" smtClean="0"/>
              <a:t>B2.1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b="1" dirty="0" smtClean="0"/>
              <a:t>3ª </a:t>
            </a:r>
            <a:r>
              <a:rPr lang="en-US" sz="2000" b="1" dirty="0" err="1" smtClean="0"/>
              <a:t>llengua</a:t>
            </a:r>
            <a:endParaRPr lang="en-US" sz="2000" b="1" dirty="0" smtClean="0"/>
          </a:p>
          <a:p>
            <a:pPr>
              <a:defRPr/>
            </a:pPr>
            <a:r>
              <a:rPr lang="en-US" sz="2000" b="1" dirty="0"/>
              <a:t>	</a:t>
            </a:r>
            <a:r>
              <a:rPr lang="en-US" sz="2000" b="1" dirty="0" smtClean="0"/>
              <a:t>	- 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un </a:t>
            </a:r>
            <a:r>
              <a:rPr lang="en-US" sz="2000" dirty="0" err="1"/>
              <a:t>mínim</a:t>
            </a:r>
            <a:r>
              <a:rPr lang="en-US" sz="2000" dirty="0"/>
              <a:t> de </a:t>
            </a:r>
            <a:r>
              <a:rPr lang="en-US" sz="2000" b="1" dirty="0"/>
              <a:t>60 ECTS </a:t>
            </a:r>
            <a:r>
              <a:rPr lang="en-US" sz="2000" dirty="0" err="1"/>
              <a:t>aprovats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			</a:t>
            </a:r>
            <a:endParaRPr lang="en-US" sz="2000" dirty="0" smtClean="0"/>
          </a:p>
          <a:p>
            <a:pPr>
              <a:defRPr/>
            </a:pPr>
            <a:r>
              <a:rPr lang="en-US" sz="2000" dirty="0"/>
              <a:t>	</a:t>
            </a:r>
            <a:r>
              <a:rPr lang="en-US" sz="2000" dirty="0" smtClean="0"/>
              <a:t>	- </a:t>
            </a:r>
            <a:r>
              <a:rPr lang="en-US" sz="2000" dirty="0" err="1"/>
              <a:t>Comença</a:t>
            </a:r>
            <a:r>
              <a:rPr lang="en-US" sz="2000" dirty="0"/>
              <a:t> a </a:t>
            </a:r>
            <a:r>
              <a:rPr lang="en-US" sz="2000" dirty="0" err="1"/>
              <a:t>planificar</a:t>
            </a:r>
            <a:r>
              <a:rPr lang="en-US" sz="2000" dirty="0"/>
              <a:t> </a:t>
            </a:r>
            <a:r>
              <a:rPr lang="en-US" sz="2000" b="1" dirty="0"/>
              <a:t>ON</a:t>
            </a:r>
            <a:r>
              <a:rPr lang="en-US" sz="2000" dirty="0"/>
              <a:t> </a:t>
            </a:r>
            <a:r>
              <a:rPr lang="en-US" sz="2000" dirty="0" err="1"/>
              <a:t>vols</a:t>
            </a:r>
            <a:r>
              <a:rPr lang="en-US" sz="2000" dirty="0"/>
              <a:t> </a:t>
            </a:r>
            <a:r>
              <a:rPr lang="en-US" sz="2000" dirty="0" err="1" smtClean="0"/>
              <a:t>marxar</a:t>
            </a:r>
            <a:r>
              <a:rPr lang="en-US" sz="2000" dirty="0"/>
              <a:t>: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/>
              <a:t>Mira </a:t>
            </a:r>
            <a:r>
              <a:rPr lang="en-US" sz="2000" dirty="0" err="1"/>
              <a:t>païssos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universitats</a:t>
            </a:r>
            <a:r>
              <a:rPr lang="en-US" sz="2000" dirty="0"/>
              <a:t> on </a:t>
            </a:r>
            <a:r>
              <a:rPr lang="en-US" sz="2000" dirty="0" err="1"/>
              <a:t>l’EPS</a:t>
            </a:r>
            <a:r>
              <a:rPr lang="en-US" sz="2000" dirty="0"/>
              <a:t> </a:t>
            </a:r>
            <a:r>
              <a:rPr lang="en-US" sz="2000" dirty="0" err="1"/>
              <a:t>té</a:t>
            </a:r>
            <a:r>
              <a:rPr lang="en-US" sz="2000" dirty="0"/>
              <a:t> </a:t>
            </a:r>
            <a:r>
              <a:rPr lang="en-US" sz="2000" dirty="0" err="1"/>
              <a:t>convenis</a:t>
            </a:r>
            <a:r>
              <a:rPr lang="en-US" sz="2000" dirty="0"/>
              <a:t> (</a:t>
            </a:r>
            <a:r>
              <a:rPr lang="en-US" sz="2000" dirty="0" err="1"/>
              <a:t>mapa</a:t>
            </a:r>
            <a:r>
              <a:rPr lang="en-US" sz="2000" dirty="0" smtClean="0"/>
              <a:t>)</a:t>
            </a:r>
            <a:endParaRPr lang="en-US" sz="20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Parla</a:t>
            </a:r>
            <a:r>
              <a:rPr lang="en-US" sz="2000" dirty="0"/>
              <a:t> </a:t>
            </a:r>
            <a:r>
              <a:rPr lang="en-US" sz="2000" dirty="0" err="1"/>
              <a:t>amb</a:t>
            </a:r>
            <a:r>
              <a:rPr lang="en-US" sz="2000" dirty="0"/>
              <a:t> el tutor del </a:t>
            </a:r>
            <a:r>
              <a:rPr lang="en-US" sz="2000" dirty="0" err="1"/>
              <a:t>conveni</a:t>
            </a:r>
            <a:endParaRPr lang="en-US" sz="2000" dirty="0"/>
          </a:p>
          <a:p>
            <a:pPr marL="285750" indent="-285750">
              <a:buFont typeface="Arial"/>
              <a:buChar char="•"/>
              <a:defRPr/>
            </a:pPr>
            <a:r>
              <a:rPr lang="en-US" sz="2000" dirty="0" err="1"/>
              <a:t>Familiaritza’t</a:t>
            </a:r>
            <a:r>
              <a:rPr lang="en-US" sz="2000" dirty="0"/>
              <a:t> </a:t>
            </a:r>
            <a:r>
              <a:rPr lang="en-US" sz="2000" dirty="0" err="1"/>
              <a:t>amb</a:t>
            </a:r>
            <a:r>
              <a:rPr lang="en-US" sz="2000" dirty="0"/>
              <a:t> el </a:t>
            </a:r>
            <a:r>
              <a:rPr lang="en-US" sz="2000" dirty="0" err="1"/>
              <a:t>calendari</a:t>
            </a:r>
            <a:r>
              <a:rPr lang="en-US" sz="2000" dirty="0"/>
              <a:t> de </a:t>
            </a:r>
            <a:r>
              <a:rPr lang="en-US" sz="2000" dirty="0" err="1" smtClean="0"/>
              <a:t>convocatòries</a:t>
            </a:r>
            <a:endParaRPr lang="en-US" sz="2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2010586" y="5013176"/>
            <a:ext cx="50139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err="1" smtClean="0">
                <a:solidFill>
                  <a:schemeClr val="accent1">
                    <a:lumMod val="50000"/>
                  </a:schemeClr>
                </a:solidFill>
              </a:rPr>
              <a:t>Marxar</a:t>
            </a:r>
            <a:r>
              <a:rPr lang="en-GB" sz="4400" dirty="0" smtClean="0">
                <a:solidFill>
                  <a:schemeClr val="accent1">
                    <a:lumMod val="50000"/>
                  </a:schemeClr>
                </a:solidFill>
              </a:rPr>
              <a:t> a 3er o a 4rt?</a:t>
            </a:r>
            <a:endParaRPr lang="en-GB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6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Pràctiques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a-ES" dirty="0" smtClean="0"/>
          </a:p>
        </p:txBody>
      </p:sp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988704"/>
              </p:ext>
            </p:extLst>
          </p:nvPr>
        </p:nvGraphicFramePr>
        <p:xfrm>
          <a:off x="1066495" y="2852936"/>
          <a:ext cx="7163409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8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5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ADMINISTRACIÓ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SOTSDIRECCIÓ</a:t>
                      </a:r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ca-ES" b="1" dirty="0" smtClean="0"/>
                        <a:t>Jordi</a:t>
                      </a:r>
                      <a:r>
                        <a:rPr lang="ca-ES" b="1" baseline="0" dirty="0" smtClean="0"/>
                        <a:t> Puig</a:t>
                      </a:r>
                    </a:p>
                    <a:p>
                      <a:pPr algn="l"/>
                      <a:r>
                        <a:rPr lang="ca-ES" dirty="0" smtClean="0"/>
                        <a:t>Tel.</a:t>
                      </a:r>
                      <a:r>
                        <a:rPr lang="ca-ES" baseline="0" dirty="0" smtClean="0"/>
                        <a:t> 972.41.83 74</a:t>
                      </a:r>
                    </a:p>
                    <a:p>
                      <a:pPr algn="l"/>
                      <a:r>
                        <a:rPr lang="ca-ES" baseline="0" dirty="0" smtClean="0"/>
                        <a:t>a/e: </a:t>
                      </a:r>
                      <a:r>
                        <a:rPr kumimoji="0"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empresa@eps.udg.edu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b="1" dirty="0" smtClean="0"/>
                        <a:t>M. Luisa García-Romeu de Luna</a:t>
                      </a:r>
                    </a:p>
                    <a:p>
                      <a:pPr algn="l"/>
                      <a:r>
                        <a:rPr lang="ca-ES" dirty="0" smtClean="0"/>
                        <a:t>a/e:</a:t>
                      </a:r>
                      <a:r>
                        <a:rPr lang="ca-ES" baseline="0" dirty="0" smtClean="0"/>
                        <a:t> </a:t>
                      </a:r>
                      <a:r>
                        <a:rPr lang="ca-ES" baseline="0" dirty="0" smtClean="0">
                          <a:hlinkClick r:id="rId3"/>
                        </a:rPr>
                        <a:t>sotsdirectora.relext@eps.udg.edu</a:t>
                      </a:r>
                      <a:endParaRPr lang="ca-ES" baseline="0" dirty="0" smtClean="0"/>
                    </a:p>
                    <a:p>
                      <a:pPr algn="l"/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132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 </a:t>
            </a:r>
            <a:r>
              <a:rPr lang="en-GB" dirty="0" err="1" smtClean="0"/>
              <a:t>ets</a:t>
            </a:r>
            <a:r>
              <a:rPr lang="en-GB" dirty="0" smtClean="0"/>
              <a:t> a 3r o 4rt </a:t>
            </a:r>
            <a:endParaRPr lang="en-GB" dirty="0"/>
          </a:p>
        </p:txBody>
      </p:sp>
      <p:sp>
        <p:nvSpPr>
          <p:cNvPr id="5" name="Rounded Rectangle 16"/>
          <p:cNvSpPr/>
          <p:nvPr/>
        </p:nvSpPr>
        <p:spPr>
          <a:xfrm>
            <a:off x="4860032" y="1297409"/>
            <a:ext cx="3414712" cy="17907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/>
              <a:t>TERCER</a:t>
            </a:r>
          </a:p>
          <a:p>
            <a:pPr>
              <a:defRPr/>
            </a:pPr>
            <a:endParaRPr lang="en-US" sz="2400" dirty="0"/>
          </a:p>
          <a:p>
            <a:pPr algn="ctr">
              <a:defRPr/>
            </a:pPr>
            <a:r>
              <a:rPr lang="en-US" sz="2000" b="1" dirty="0"/>
              <a:t>MARXA A FER ASSIGNATURES</a:t>
            </a:r>
          </a:p>
          <a:p>
            <a:pPr>
              <a:defRPr/>
            </a:pPr>
            <a:endParaRPr lang="en-US" b="1" u="sng" dirty="0"/>
          </a:p>
          <a:p>
            <a:pPr>
              <a:defRPr/>
            </a:pPr>
            <a:endParaRPr lang="en-US" b="1" u="sng" dirty="0"/>
          </a:p>
        </p:txBody>
      </p:sp>
      <p:sp>
        <p:nvSpPr>
          <p:cNvPr id="6" name="Rounded Rectangle 17"/>
          <p:cNvSpPr/>
          <p:nvPr/>
        </p:nvSpPr>
        <p:spPr>
          <a:xfrm>
            <a:off x="689669" y="1297409"/>
            <a:ext cx="3948113" cy="18002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 smtClean="0"/>
              <a:t>TERCER</a:t>
            </a:r>
            <a:endParaRPr lang="en-US" sz="2400" dirty="0"/>
          </a:p>
          <a:p>
            <a:pPr marL="342900" indent="-342900">
              <a:buFont typeface="Arial"/>
              <a:buChar char="•"/>
              <a:defRPr/>
            </a:pPr>
            <a:r>
              <a:rPr lang="en-US" sz="2000" dirty="0" err="1"/>
              <a:t>Parla</a:t>
            </a:r>
            <a:r>
              <a:rPr lang="en-US" sz="2000" dirty="0"/>
              <a:t> </a:t>
            </a:r>
            <a:r>
              <a:rPr lang="en-US" sz="2000" dirty="0" err="1"/>
              <a:t>amb</a:t>
            </a:r>
            <a:r>
              <a:rPr lang="en-US" sz="2000" dirty="0"/>
              <a:t> el tutor del </a:t>
            </a:r>
            <a:r>
              <a:rPr lang="en-US" sz="2000" dirty="0" err="1"/>
              <a:t>conveni</a:t>
            </a:r>
            <a:endParaRPr lang="en-US" sz="2000" dirty="0"/>
          </a:p>
          <a:p>
            <a:pPr marL="342900" indent="-342900">
              <a:buFont typeface="Arial"/>
              <a:buChar char="•"/>
              <a:defRPr/>
            </a:pPr>
            <a:r>
              <a:rPr lang="en-US" sz="2000" dirty="0" err="1"/>
              <a:t>Estigues</a:t>
            </a:r>
            <a:r>
              <a:rPr lang="en-US" sz="2000" dirty="0"/>
              <a:t> al </a:t>
            </a:r>
            <a:r>
              <a:rPr lang="en-US" sz="2000" dirty="0" err="1"/>
              <a:t>cas</a:t>
            </a:r>
            <a:r>
              <a:rPr lang="en-US" sz="2000" dirty="0"/>
              <a:t> de les dates de les </a:t>
            </a:r>
            <a:r>
              <a:rPr lang="en-US" sz="2000" dirty="0" err="1" smtClean="0"/>
              <a:t>convocatòries</a:t>
            </a:r>
            <a:endParaRPr lang="en-US" sz="2000" dirty="0" smtClean="0"/>
          </a:p>
          <a:p>
            <a:pPr marL="342900" indent="-342900"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7" name="Rounded Rectangle 18"/>
          <p:cNvSpPr/>
          <p:nvPr/>
        </p:nvSpPr>
        <p:spPr>
          <a:xfrm>
            <a:off x="4848919" y="3294484"/>
            <a:ext cx="3413125" cy="17907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i="1" dirty="0" smtClean="0"/>
              <a:t>QUART</a:t>
            </a:r>
            <a:endParaRPr lang="en-US" sz="2400" dirty="0"/>
          </a:p>
          <a:p>
            <a:pPr algn="ctr">
              <a:defRPr/>
            </a:pPr>
            <a:r>
              <a:rPr lang="en-US" sz="2000" b="1" dirty="0"/>
              <a:t>MARXA A FER ASSIGNATURES </a:t>
            </a:r>
          </a:p>
          <a:p>
            <a:pPr algn="ctr">
              <a:defRPr/>
            </a:pPr>
            <a:r>
              <a:rPr lang="en-US" sz="2000" b="1" dirty="0"/>
              <a:t>i/o TFG</a:t>
            </a:r>
          </a:p>
          <a:p>
            <a:pPr>
              <a:defRPr/>
            </a:pPr>
            <a:endParaRPr lang="en-US" b="1" u="sng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269182"/>
              </p:ext>
            </p:extLst>
          </p:nvPr>
        </p:nvGraphicFramePr>
        <p:xfrm>
          <a:off x="1" y="5560328"/>
          <a:ext cx="9144000" cy="86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4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0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89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37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867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30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348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8140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SETEMBRE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OCTUBRE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NOVEMBRE</a:t>
                      </a:r>
                      <a:endParaRPr lang="en-US" sz="1200" dirty="0"/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DESEMBRE</a:t>
                      </a:r>
                      <a:endParaRPr lang="en-US" sz="1200" dirty="0"/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GENER</a:t>
                      </a:r>
                      <a:endParaRPr lang="en-US" sz="1200" dirty="0"/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FEBRER</a:t>
                      </a:r>
                      <a:endParaRPr lang="en-US" sz="1200" dirty="0"/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MARÇ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ABRIL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MAIG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JUNY</a:t>
                      </a:r>
                      <a:endParaRPr lang="en-US" sz="1200" dirty="0"/>
                    </a:p>
                  </a:txBody>
                  <a:tcPr marT="45644" marB="456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JULIOL</a:t>
                      </a:r>
                      <a:endParaRPr lang="en-US" sz="1200" dirty="0"/>
                    </a:p>
                  </a:txBody>
                  <a:tcPr marT="45644" marB="4564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572">
                <a:tc gridSpan="2">
                  <a:txBody>
                    <a:bodyPr/>
                    <a:lstStyle/>
                    <a:p>
                      <a:pPr algn="ctr"/>
                      <a:r>
                        <a:rPr lang="ca-ES" sz="1600" noProof="0" dirty="0" smtClean="0"/>
                        <a:t>Controla l’obertura de la convocatòria</a:t>
                      </a:r>
                      <a:endParaRPr lang="ca-ES" sz="1600" noProof="0" dirty="0"/>
                    </a:p>
                  </a:txBody>
                  <a:tcPr marT="45644" marB="45644"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ca-ES" sz="1600" noProof="0" dirty="0" smtClean="0"/>
                        <a:t>Període</a:t>
                      </a:r>
                      <a:r>
                        <a:rPr lang="ca-ES" sz="1600" baseline="0" noProof="0" dirty="0" smtClean="0"/>
                        <a:t> Convocatòria</a:t>
                      </a:r>
                    </a:p>
                    <a:p>
                      <a:pPr algn="ctr"/>
                      <a:r>
                        <a:rPr lang="ca-ES" sz="1600" baseline="0" noProof="0" dirty="0" smtClean="0"/>
                        <a:t>Sol·licitud de places</a:t>
                      </a:r>
                    </a:p>
                  </a:txBody>
                  <a:tcPr marT="45644" marB="45644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a-ES" sz="1600" noProof="0" dirty="0" smtClean="0"/>
                        <a:t>Assignació de places</a:t>
                      </a:r>
                      <a:endParaRPr lang="ca-ES" sz="1600" noProof="0" dirty="0"/>
                    </a:p>
                  </a:txBody>
                  <a:tcPr marT="45644" marB="45644"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a-ES" sz="1600" noProof="0" dirty="0" smtClean="0"/>
                        <a:t>Prepara</a:t>
                      </a:r>
                      <a:r>
                        <a:rPr lang="ca-ES" sz="1600" baseline="0" noProof="0" dirty="0" smtClean="0"/>
                        <a:t> documentació per marxar</a:t>
                      </a:r>
                      <a:endParaRPr lang="ca-ES" sz="1600" noProof="0" dirty="0"/>
                    </a:p>
                  </a:txBody>
                  <a:tcPr marT="45644" marB="45644" anchor="ctr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5" marR="91445" marT="45674" marB="4567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TIPUS DE MOBILITATS PER A REALITZAR ESTUDIS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b="1" u="sng" dirty="0" smtClean="0"/>
              <a:t>MOBILITAT NACIONAL</a:t>
            </a:r>
          </a:p>
          <a:p>
            <a:pPr marL="0" indent="0" algn="ctr">
              <a:buNone/>
            </a:pPr>
            <a:r>
              <a:rPr lang="ca-ES" sz="9600" b="1" dirty="0" smtClean="0"/>
              <a:t>SICUE</a:t>
            </a:r>
            <a:endParaRPr lang="ca-ES" sz="9600" b="1" dirty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b="1" u="sng" dirty="0" smtClean="0"/>
              <a:t>MOBILITAT INTERNACIONAL</a:t>
            </a:r>
          </a:p>
          <a:p>
            <a:pPr marL="0" indent="0" algn="ctr">
              <a:buNone/>
            </a:pPr>
            <a:r>
              <a:rPr lang="ca-ES" sz="6000" b="1" dirty="0" smtClean="0"/>
              <a:t>PROMETEU</a:t>
            </a:r>
          </a:p>
          <a:p>
            <a:pPr marL="0" indent="0" algn="ctr">
              <a:buNone/>
            </a:pPr>
            <a:r>
              <a:rPr lang="ca-ES" sz="6000" b="1" dirty="0" smtClean="0"/>
              <a:t>ERASMUS+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ca-ES" sz="2400" dirty="0" smtClean="0"/>
              <a:t>KA103 (PAÏSOS DEL PROGRAMA)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ca-ES" sz="2400" dirty="0" smtClean="0"/>
              <a:t>KA107 (PAÏSOS ASSOCIATS)</a:t>
            </a:r>
          </a:p>
          <a:p>
            <a:pPr marL="0" indent="0" algn="ctr">
              <a:buNone/>
            </a:pP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302208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a-ES" b="1" dirty="0" smtClean="0"/>
              <a:t>Tipus de mobilitats per a realitzar pràctiques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a-ES" b="1" u="sng" dirty="0" smtClean="0"/>
              <a:t>ERASMUS+ for TRAINEESHIPS</a:t>
            </a:r>
          </a:p>
          <a:p>
            <a:endParaRPr lang="ca-ES" dirty="0"/>
          </a:p>
          <a:p>
            <a:pPr marL="0" indent="0" algn="ctr">
              <a:buNone/>
            </a:pPr>
            <a:r>
              <a:rPr lang="ca-ES" dirty="0" smtClean="0"/>
              <a:t>Per a realitzar pràctiques i/o TFG</a:t>
            </a:r>
            <a:endParaRPr lang="ca-ES" dirty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a-ES" b="1" u="sng" dirty="0" smtClean="0"/>
              <a:t>ERASMUS+ for TRAINEESHIPS (per recents graduats)</a:t>
            </a:r>
          </a:p>
          <a:p>
            <a:pPr marL="0" indent="0" algn="ctr">
              <a:buNone/>
            </a:pPr>
            <a:r>
              <a:rPr lang="ca-ES" dirty="0" smtClean="0"/>
              <a:t>Per a realitzar pràctiques </a:t>
            </a:r>
            <a:r>
              <a:rPr lang="ca-ES" dirty="0" err="1" smtClean="0"/>
              <a:t>extracurriculars</a:t>
            </a:r>
            <a:r>
              <a:rPr lang="ca-ES" dirty="0" smtClean="0"/>
              <a:t>.</a:t>
            </a:r>
          </a:p>
          <a:p>
            <a:pPr marL="0" indent="0" algn="ctr">
              <a:buNone/>
            </a:pPr>
            <a:r>
              <a:rPr lang="ca-ES" dirty="0" smtClean="0"/>
              <a:t>Cal demanar-ho mentre l’estudiant encara està matriculat i la mobilitat es realitzar durant l’any següent a la finalització dels estudis.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2413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MOBILITAT NACIONAL - SICUE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Què és el programa SICUE?</a:t>
            </a:r>
          </a:p>
          <a:p>
            <a:pPr marL="0" indent="0">
              <a:buNone/>
            </a:pPr>
            <a:r>
              <a:rPr lang="ca-ES" dirty="0" smtClean="0"/>
              <a:t>És un programa </a:t>
            </a:r>
            <a:r>
              <a:rPr lang="ca-ES" dirty="0"/>
              <a:t>de mobilitat nacional que permet que un estudiant universitari realitzi una part dels seus estudis en una universitat </a:t>
            </a:r>
            <a:r>
              <a:rPr lang="ca-ES" dirty="0" smtClean="0"/>
              <a:t>de l’estat espanyol </a:t>
            </a:r>
            <a:r>
              <a:rPr lang="ca-ES" dirty="0"/>
              <a:t>diferent de la </a:t>
            </a:r>
            <a:r>
              <a:rPr lang="ca-ES" dirty="0" smtClean="0"/>
              <a:t>que està matriculat.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Quins requisits necessito per demanar una plaça SICUE?</a:t>
            </a:r>
          </a:p>
          <a:p>
            <a:pPr marL="0" indent="0" algn="just">
              <a:buNone/>
            </a:pPr>
            <a:r>
              <a:rPr lang="ca-ES" dirty="0" smtClean="0"/>
              <a:t>Tenir </a:t>
            </a:r>
            <a:r>
              <a:rPr lang="ca-ES" dirty="0"/>
              <a:t>superats 45 crèdits abans del 30 de setembre del </a:t>
            </a:r>
            <a:r>
              <a:rPr lang="ca-ES" dirty="0" smtClean="0"/>
              <a:t>2018 i estar </a:t>
            </a:r>
            <a:r>
              <a:rPr lang="ca-ES" dirty="0"/>
              <a:t>matriculat de 30 crèdits més</a:t>
            </a:r>
            <a:r>
              <a:rPr lang="ca-ES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a-ES" b="1" dirty="0" smtClean="0"/>
              <a:t>Quin és el període de mobilitat?</a:t>
            </a:r>
          </a:p>
          <a:p>
            <a:pPr marL="0" indent="0" algn="just">
              <a:buNone/>
            </a:pPr>
            <a:r>
              <a:rPr lang="ca-ES" dirty="0" smtClean="0"/>
              <a:t>Un </a:t>
            </a:r>
            <a:r>
              <a:rPr lang="ca-ES" dirty="0"/>
              <a:t>semestre </a:t>
            </a:r>
            <a:r>
              <a:rPr lang="ca-ES" dirty="0" smtClean="0"/>
              <a:t>acadèmic (cursant </a:t>
            </a:r>
            <a:r>
              <a:rPr lang="ca-ES" dirty="0"/>
              <a:t>un mínim de 24 </a:t>
            </a:r>
            <a:r>
              <a:rPr lang="ca-ES" dirty="0" smtClean="0"/>
              <a:t>crèdits) o bé,</a:t>
            </a:r>
          </a:p>
          <a:p>
            <a:pPr marL="0" indent="0" algn="just">
              <a:buNone/>
            </a:pPr>
            <a:r>
              <a:rPr lang="ca-ES" dirty="0" smtClean="0"/>
              <a:t>un </a:t>
            </a:r>
            <a:r>
              <a:rPr lang="ca-ES" dirty="0"/>
              <a:t>curs </a:t>
            </a:r>
            <a:r>
              <a:rPr lang="ca-ES" dirty="0" smtClean="0"/>
              <a:t>acadèmic (cursant </a:t>
            </a:r>
            <a:r>
              <a:rPr lang="ca-ES" dirty="0"/>
              <a:t>un mínim de 45 </a:t>
            </a:r>
            <a:r>
              <a:rPr lang="ca-ES" dirty="0" smtClean="0"/>
              <a:t>crèdits).</a:t>
            </a:r>
            <a:endParaRPr lang="ca-ES" dirty="0"/>
          </a:p>
          <a:p>
            <a:pPr>
              <a:buFont typeface="Wingdings" panose="05000000000000000000" pitchFamily="2" charset="2"/>
              <a:buChar char="Ø"/>
            </a:pPr>
            <a:endParaRPr lang="ca-ES" b="1" dirty="0"/>
          </a:p>
          <a:p>
            <a:pPr>
              <a:buFont typeface="Wingdings" panose="05000000000000000000" pitchFamily="2" charset="2"/>
              <a:buChar char="Ø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4013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MOBILITAT NACIONAL - SICUE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En quin període cal fer la </a:t>
            </a:r>
            <a:r>
              <a:rPr lang="ca-ES" b="1" dirty="0" err="1" smtClean="0"/>
              <a:t>sol.licitud</a:t>
            </a:r>
            <a:r>
              <a:rPr lang="ca-ES" b="1" dirty="0" smtClean="0"/>
              <a:t>?</a:t>
            </a:r>
          </a:p>
          <a:p>
            <a:pPr marL="0" indent="0">
              <a:buNone/>
            </a:pPr>
            <a:r>
              <a:rPr lang="ca-ES" dirty="0" smtClean="0"/>
              <a:t>Els períodes ens venen marcats per la CRUE. Per al curs 2019-2020 encara no ens han fet arribar la informació però és provable que s’obri durant el mes de febrer del 2019.</a:t>
            </a:r>
          </a:p>
          <a:p>
            <a:pPr marL="0" indent="0">
              <a:buNone/>
            </a:pPr>
            <a:r>
              <a:rPr lang="ca-ES" dirty="0" smtClean="0"/>
              <a:t>La </a:t>
            </a:r>
            <a:r>
              <a:rPr lang="ca-ES" dirty="0" err="1" smtClean="0"/>
              <a:t>sol.licitud</a:t>
            </a:r>
            <a:r>
              <a:rPr lang="ca-ES" dirty="0" smtClean="0"/>
              <a:t> cal fer-la mitjançant l’aplicatiu </a:t>
            </a:r>
            <a:r>
              <a:rPr lang="ca-ES" dirty="0" err="1" smtClean="0"/>
              <a:t>MobOut</a:t>
            </a:r>
            <a:r>
              <a:rPr lang="ca-ES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Porta algun ajut vinculat?</a:t>
            </a:r>
          </a:p>
          <a:p>
            <a:pPr marL="0" indent="0">
              <a:buNone/>
            </a:pPr>
            <a:r>
              <a:rPr lang="ca-ES" dirty="0" smtClean="0"/>
              <a:t>Aquest programa no porta cap ajut vinculat.</a:t>
            </a:r>
          </a:p>
        </p:txBody>
      </p:sp>
    </p:spTree>
    <p:extLst>
      <p:ext uri="{BB962C8B-B14F-4D97-AF65-F5344CB8AC3E}">
        <p14:creationId xmlns:p14="http://schemas.microsoft.com/office/powerpoint/2010/main" val="418630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internacional - prometeu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/>
              <a:t>Què és el programa </a:t>
            </a:r>
            <a:r>
              <a:rPr lang="ca-ES" b="1" dirty="0" smtClean="0"/>
              <a:t>PROMETEU?</a:t>
            </a:r>
          </a:p>
          <a:p>
            <a:pPr marL="0" indent="0">
              <a:buNone/>
            </a:pPr>
            <a:r>
              <a:rPr lang="ca-ES" dirty="0" smtClean="0"/>
              <a:t>És un programa de mobilitat internacional que permet </a:t>
            </a:r>
            <a:r>
              <a:rPr lang="ca-ES" dirty="0"/>
              <a:t>fer mobilitat d’estudis en països o institucions fora de l’abast </a:t>
            </a:r>
            <a:r>
              <a:rPr lang="ca-ES" dirty="0" smtClean="0"/>
              <a:t>d’Erasmus+(Països del Programa), </a:t>
            </a:r>
            <a:r>
              <a:rPr lang="ca-ES" dirty="0"/>
              <a:t>a partir d’acords bilaterals signats per la UdG.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a-ES" b="1" dirty="0" smtClean="0"/>
              <a:t>Quins </a:t>
            </a:r>
            <a:r>
              <a:rPr lang="ca-ES" b="1" dirty="0"/>
              <a:t>requisits necessito per demanar una </a:t>
            </a:r>
            <a:r>
              <a:rPr lang="ca-ES" b="1" dirty="0" smtClean="0"/>
              <a:t>plaça PROMETEU?</a:t>
            </a:r>
            <a:endParaRPr lang="ca-ES" b="1" dirty="0"/>
          </a:p>
          <a:p>
            <a:pPr marL="0" indent="0" algn="just">
              <a:buNone/>
            </a:pPr>
            <a:r>
              <a:rPr lang="ca-ES" dirty="0"/>
              <a:t>Tenir superats </a:t>
            </a:r>
            <a:r>
              <a:rPr lang="ca-ES" dirty="0" smtClean="0"/>
              <a:t>60 </a:t>
            </a:r>
            <a:r>
              <a:rPr lang="ca-ES" dirty="0"/>
              <a:t>crèdits abans </a:t>
            </a:r>
            <a:r>
              <a:rPr lang="ca-ES" dirty="0" smtClean="0"/>
              <a:t>de finalitzar el termini de </a:t>
            </a:r>
            <a:r>
              <a:rPr lang="ca-ES" dirty="0" err="1" smtClean="0"/>
              <a:t>sol.licitud</a:t>
            </a:r>
            <a:r>
              <a:rPr lang="ca-ES" dirty="0" smtClean="0"/>
              <a:t> de places, estar </a:t>
            </a:r>
            <a:r>
              <a:rPr lang="ca-ES" dirty="0"/>
              <a:t>matriculat </a:t>
            </a:r>
            <a:r>
              <a:rPr lang="ca-ES" dirty="0" smtClean="0"/>
              <a:t>el curs 2018-2019 i tenir acreditada una tercera llengua a l’expedient (per aquelles places en què la llengua de docència no és el castellà).</a:t>
            </a:r>
            <a:endParaRPr lang="ca-E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a-ES" b="1" dirty="0"/>
              <a:t>Quin és el període de mobilitat?</a:t>
            </a:r>
          </a:p>
          <a:p>
            <a:pPr marL="0" indent="0" algn="just">
              <a:buNone/>
            </a:pPr>
            <a:r>
              <a:rPr lang="ca-ES" dirty="0"/>
              <a:t>Un semestre acadèmic (cursant un mínim de </a:t>
            </a:r>
            <a:r>
              <a:rPr lang="ca-ES" dirty="0" smtClean="0"/>
              <a:t>15 </a:t>
            </a:r>
            <a:r>
              <a:rPr lang="ca-ES" dirty="0"/>
              <a:t>crèdits) o bé,</a:t>
            </a:r>
          </a:p>
          <a:p>
            <a:pPr marL="0" indent="0" algn="just">
              <a:buNone/>
            </a:pPr>
            <a:r>
              <a:rPr lang="ca-ES" dirty="0"/>
              <a:t>un curs acadèmic (cursant un mínim de </a:t>
            </a:r>
            <a:r>
              <a:rPr lang="ca-ES" dirty="0" smtClean="0"/>
              <a:t>30 </a:t>
            </a:r>
            <a:r>
              <a:rPr lang="ca-ES" dirty="0"/>
              <a:t>crèdits).</a:t>
            </a:r>
          </a:p>
        </p:txBody>
      </p:sp>
    </p:spTree>
    <p:extLst>
      <p:ext uri="{BB962C8B-B14F-4D97-AF65-F5344CB8AC3E}">
        <p14:creationId xmlns:p14="http://schemas.microsoft.com/office/powerpoint/2010/main" val="114739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b="1" dirty="0" smtClean="0"/>
              <a:t>MOBILITAT INTERNACIONAL - PROMETEU</a:t>
            </a:r>
            <a:endParaRPr lang="ca-ES" b="1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a-ES" b="1" dirty="0"/>
              <a:t>Porta algun ajut vinculat</a:t>
            </a:r>
            <a:r>
              <a:rPr lang="ca-ES" b="1" dirty="0" smtClean="0"/>
              <a:t>?</a:t>
            </a:r>
          </a:p>
          <a:p>
            <a:pPr marL="0" indent="0" algn="just">
              <a:buNone/>
            </a:pPr>
            <a:r>
              <a:rPr lang="ca-ES" b="1" dirty="0" smtClean="0"/>
              <a:t>Ajut Banc Santander</a:t>
            </a:r>
            <a:r>
              <a:rPr lang="ca-ES" dirty="0" smtClean="0"/>
              <a:t>: Algunes places són susceptibles de participar en la convocatòria del Banc Santander que </a:t>
            </a:r>
            <a:r>
              <a:rPr lang="ca-ES" dirty="0"/>
              <a:t>atorga fins a </a:t>
            </a:r>
            <a:r>
              <a:rPr lang="ca-ES" dirty="0" smtClean="0"/>
              <a:t>14 </a:t>
            </a:r>
            <a:r>
              <a:rPr lang="ca-ES" dirty="0"/>
              <a:t>ajuts </a:t>
            </a:r>
            <a:r>
              <a:rPr lang="ca-ES" dirty="0" smtClean="0"/>
              <a:t>de </a:t>
            </a:r>
            <a:r>
              <a:rPr lang="ca-ES" dirty="0"/>
              <a:t>3.000€ cadascun per a estades </a:t>
            </a:r>
            <a:r>
              <a:rPr lang="ca-ES" dirty="0" smtClean="0"/>
              <a:t>d’un semestre (menys 210€ d’assegurança obligatòria). Aquestes places ho </a:t>
            </a:r>
            <a:r>
              <a:rPr lang="ca-ES" dirty="0"/>
              <a:t>porten indicat en la descripció</a:t>
            </a:r>
            <a:r>
              <a:rPr lang="ca-ES" dirty="0" smtClean="0"/>
              <a:t>.</a:t>
            </a:r>
          </a:p>
          <a:p>
            <a:pPr marL="0" indent="0" algn="just">
              <a:buNone/>
            </a:pPr>
            <a:endParaRPr lang="ca-ES" dirty="0" smtClean="0"/>
          </a:p>
          <a:p>
            <a:pPr marL="0" indent="0">
              <a:buNone/>
            </a:pPr>
            <a:r>
              <a:rPr lang="ca-ES" b="1" dirty="0" smtClean="0"/>
              <a:t>Ajut </a:t>
            </a:r>
            <a:r>
              <a:rPr lang="ca-ES" b="1" dirty="0" err="1" smtClean="0"/>
              <a:t>MobINT</a:t>
            </a:r>
            <a:r>
              <a:rPr lang="ca-ES" b="1" dirty="0" smtClean="0"/>
              <a:t>: </a:t>
            </a:r>
            <a:r>
              <a:rPr lang="ca-ES" dirty="0" smtClean="0"/>
              <a:t>Ajuts convocats per l’AGAUR per import de 200€/mes (curs 2018-2019)</a:t>
            </a:r>
          </a:p>
          <a:p>
            <a:pPr marL="0" indent="0">
              <a:buNone/>
            </a:pP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279338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cursió">
  <a:themeElements>
    <a:clrScheme name="Excursió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cursió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386</TotalTime>
  <Words>1241</Words>
  <Application>Microsoft Office PowerPoint</Application>
  <PresentationFormat>Presentació en pantalla (4:3)</PresentationFormat>
  <Paragraphs>195</Paragraphs>
  <Slides>20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Wingdings</vt:lpstr>
      <vt:lpstr>Wingdings 2</vt:lpstr>
      <vt:lpstr>Excursió</vt:lpstr>
      <vt:lpstr>PRESENTACIÓ MOBILITAT NACIONAL i INTERNACIONAL PER A REALITZAR ESTUDIS </vt:lpstr>
      <vt:lpstr>Condicions de partida</vt:lpstr>
      <vt:lpstr>Si ets a 3r o 4rt </vt:lpstr>
      <vt:lpstr>TIPUS DE MOBILITATS PER A REALITZAR ESTUDIS</vt:lpstr>
      <vt:lpstr>Tipus de mobilitats per a realitzar pràctiques </vt:lpstr>
      <vt:lpstr>MOBILITAT NACIONAL - SICUE</vt:lpstr>
      <vt:lpstr>MOBILITAT NACIONAL - SICUE</vt:lpstr>
      <vt:lpstr>Mobilitat internacional - prometeu</vt:lpstr>
      <vt:lpstr>MOBILITAT INTERNACIONAL - PROMETEU</vt:lpstr>
      <vt:lpstr>MOBILITAT INTERNACIONAL-ERASMUS+</vt:lpstr>
      <vt:lpstr>MOBILITAT INTERNACIONAL – ERASMUS+</vt:lpstr>
      <vt:lpstr>MOBILITAT INTERNACIONAL – ERASMUS+</vt:lpstr>
      <vt:lpstr>MOBILITAT INTERNACIONAL-PROVES SLM</vt:lpstr>
      <vt:lpstr>MOBILITAT NACIONAL I INTERNACIONAL</vt:lpstr>
      <vt:lpstr>MOBILITAT NACIONAL I INTERNACIONAL</vt:lpstr>
      <vt:lpstr>MOBILITAT NACIONAL I INTERNACIONAL</vt:lpstr>
      <vt:lpstr>MOBILITAT NACIONAL I INTERNACIONAL</vt:lpstr>
      <vt:lpstr>Pràctiques a empresa</vt:lpstr>
      <vt:lpstr>Si ets a 3r o 4rt </vt:lpstr>
      <vt:lpstr>Pràctiques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MOBILITAT NACIONAL i INTERNACIONAL</dc:title>
  <dc:creator>Gestió Equip UdG</dc:creator>
  <cp:lastModifiedBy>Anna Critg Alsina</cp:lastModifiedBy>
  <cp:revision>52</cp:revision>
  <dcterms:created xsi:type="dcterms:W3CDTF">2017-12-11T09:39:02Z</dcterms:created>
  <dcterms:modified xsi:type="dcterms:W3CDTF">2018-12-12T11:34:34Z</dcterms:modified>
</cp:coreProperties>
</file>