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8" r:id="rId2"/>
    <p:sldId id="382" r:id="rId3"/>
    <p:sldId id="381" r:id="rId4"/>
    <p:sldId id="373" r:id="rId5"/>
    <p:sldId id="383" r:id="rId6"/>
    <p:sldId id="329" r:id="rId7"/>
    <p:sldId id="374" r:id="rId8"/>
    <p:sldId id="375" r:id="rId9"/>
    <p:sldId id="376" r:id="rId10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489"/>
    <a:srgbClr val="336699"/>
    <a:srgbClr val="FFFF99"/>
    <a:srgbClr val="9999FF"/>
    <a:srgbClr val="98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111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75D9A9-580E-8744-A81C-5A608611A0AA}" type="datetimeFigureOut">
              <a:rPr lang="en-US" smtClean="0"/>
              <a:t>5/20/2019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8888" y="720725"/>
            <a:ext cx="4799012" cy="3598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E19F85-1E0F-0042-9354-0AF08D92304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36307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b="1">
                <a:solidFill>
                  <a:srgbClr val="0000FF"/>
                </a:solidFill>
                <a:latin typeface="Tahoma" pitchFamily="34" charset="0"/>
              </a:defRPr>
            </a:lvl1pPr>
            <a:lvl2pPr marL="742950" indent="-285750">
              <a:defRPr b="1">
                <a:solidFill>
                  <a:srgbClr val="0000FF"/>
                </a:solidFill>
                <a:latin typeface="Tahoma" pitchFamily="34" charset="0"/>
              </a:defRPr>
            </a:lvl2pPr>
            <a:lvl3pPr marL="1143000" indent="-228600">
              <a:defRPr b="1">
                <a:solidFill>
                  <a:srgbClr val="0000FF"/>
                </a:solidFill>
                <a:latin typeface="Tahoma" pitchFamily="34" charset="0"/>
              </a:defRPr>
            </a:lvl3pPr>
            <a:lvl4pPr marL="1600200" indent="-228600">
              <a:defRPr b="1">
                <a:solidFill>
                  <a:srgbClr val="0000FF"/>
                </a:solidFill>
                <a:latin typeface="Tahoma" pitchFamily="34" charset="0"/>
              </a:defRPr>
            </a:lvl4pPr>
            <a:lvl5pPr marL="2057400" indent="-228600">
              <a:defRPr b="1">
                <a:solidFill>
                  <a:srgbClr val="0000FF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rgbClr val="FF0000"/>
              </a:buClr>
              <a:buSzPct val="130000"/>
              <a:buChar char="•"/>
              <a:defRPr b="1">
                <a:solidFill>
                  <a:srgbClr val="0000FF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rgbClr val="FF0000"/>
              </a:buClr>
              <a:buSzPct val="130000"/>
              <a:buChar char="•"/>
              <a:defRPr b="1">
                <a:solidFill>
                  <a:srgbClr val="0000FF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rgbClr val="FF0000"/>
              </a:buClr>
              <a:buSzPct val="130000"/>
              <a:buChar char="•"/>
              <a:defRPr b="1">
                <a:solidFill>
                  <a:srgbClr val="0000FF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rgbClr val="FF0000"/>
              </a:buClr>
              <a:buSzPct val="130000"/>
              <a:buChar char="•"/>
              <a:defRPr b="1">
                <a:solidFill>
                  <a:srgbClr val="0000FF"/>
                </a:solidFill>
                <a:latin typeface="Tahoma" pitchFamily="34" charset="0"/>
              </a:defRPr>
            </a:lvl9pPr>
          </a:lstStyle>
          <a:p>
            <a:fld id="{2BBFC05E-ADE0-41AB-8F8B-FD13013AF732}" type="slidenum">
              <a:rPr lang="ca-ES" b="0" smtClean="0">
                <a:solidFill>
                  <a:schemeClr val="tx1"/>
                </a:solidFill>
                <a:latin typeface="Times New Roman" pitchFamily="18" charset="0"/>
              </a:rPr>
              <a:pPr/>
              <a:t>1</a:t>
            </a:fld>
            <a:endParaRPr lang="ca-ES" b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8888" y="720725"/>
            <a:ext cx="4799012" cy="3598863"/>
          </a:xfrm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a-ES" smtClean="0"/>
          </a:p>
        </p:txBody>
      </p:sp>
    </p:spTree>
    <p:extLst>
      <p:ext uri="{BB962C8B-B14F-4D97-AF65-F5344CB8AC3E}">
        <p14:creationId xmlns:p14="http://schemas.microsoft.com/office/powerpoint/2010/main" val="2448923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0D6D0-03FC-8E49-8C73-74BD606548FD}" type="datetimeFigureOut">
              <a:rPr lang="en-US" smtClean="0"/>
              <a:t>5/20/2019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E0739-5B1B-E743-9DCB-119A5F381358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6693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0D6D0-03FC-8E49-8C73-74BD606548FD}" type="datetimeFigureOut">
              <a:rPr lang="en-US" smtClean="0"/>
              <a:t>5/20/2019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E0739-5B1B-E743-9DCB-119A5F381358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5423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0D6D0-03FC-8E49-8C73-74BD606548FD}" type="datetimeFigureOut">
              <a:rPr lang="en-US" smtClean="0"/>
              <a:t>5/20/2019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E0739-5B1B-E743-9DCB-119A5F381358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4423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0162" y="174330"/>
            <a:ext cx="7022592" cy="1479926"/>
          </a:xfrm>
        </p:spPr>
        <p:txBody>
          <a:bodyPr>
            <a:normAutofit/>
          </a:bodyPr>
          <a:lstStyle>
            <a:lvl1pPr algn="l">
              <a:defRPr sz="3200">
                <a:solidFill>
                  <a:srgbClr val="336699"/>
                </a:solidFill>
                <a:latin typeface="Gill Sans"/>
                <a:cs typeface="Gill Sans"/>
              </a:defRPr>
            </a:lvl1pPr>
          </a:lstStyle>
          <a:p>
            <a:r>
              <a:rPr lang="ca-ES" noProof="0" dirty="0" err="1" smtClean="0"/>
              <a:t>Click</a:t>
            </a:r>
            <a:r>
              <a:rPr lang="ca-ES" noProof="0" dirty="0" smtClean="0"/>
              <a:t> to </a:t>
            </a:r>
            <a:r>
              <a:rPr lang="ca-ES" noProof="0" dirty="0" err="1" smtClean="0"/>
              <a:t>edit</a:t>
            </a:r>
            <a:r>
              <a:rPr lang="ca-ES" noProof="0" dirty="0" smtClean="0"/>
              <a:t> </a:t>
            </a:r>
            <a:r>
              <a:rPr lang="ca-ES" noProof="0" dirty="0" err="1" smtClean="0"/>
              <a:t>Master</a:t>
            </a:r>
            <a:r>
              <a:rPr lang="ca-ES" noProof="0" dirty="0" smtClean="0"/>
              <a:t> </a:t>
            </a:r>
            <a:r>
              <a:rPr lang="ca-ES" noProof="0" dirty="0" err="1" smtClean="0"/>
              <a:t>title</a:t>
            </a:r>
            <a:endParaRPr lang="ca-E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99433"/>
            <a:ext cx="8445554" cy="4862446"/>
          </a:xfrm>
        </p:spPr>
        <p:txBody>
          <a:bodyPr/>
          <a:lstStyle>
            <a:lvl1pPr>
              <a:defRPr sz="2200">
                <a:solidFill>
                  <a:srgbClr val="336699"/>
                </a:solidFill>
                <a:latin typeface="Gill Sans"/>
                <a:cs typeface="Gill Sans"/>
              </a:defRPr>
            </a:lvl1pPr>
            <a:lvl2pPr>
              <a:defRPr sz="2000">
                <a:solidFill>
                  <a:srgbClr val="336699"/>
                </a:solidFill>
                <a:latin typeface="Gill Sans"/>
                <a:cs typeface="Gill Sans"/>
              </a:defRPr>
            </a:lvl2pPr>
            <a:lvl3pPr>
              <a:defRPr sz="1800">
                <a:solidFill>
                  <a:srgbClr val="336699"/>
                </a:solidFill>
                <a:latin typeface="Gill Sans"/>
                <a:cs typeface="Gill Sans"/>
              </a:defRPr>
            </a:lvl3pPr>
            <a:lvl4pPr>
              <a:defRPr sz="1600">
                <a:solidFill>
                  <a:srgbClr val="336699"/>
                </a:solidFill>
                <a:latin typeface="Gill Sans"/>
                <a:cs typeface="Gill Sans"/>
              </a:defRPr>
            </a:lvl4pPr>
            <a:lvl5pPr>
              <a:defRPr sz="1400">
                <a:solidFill>
                  <a:srgbClr val="336699"/>
                </a:solidFill>
                <a:latin typeface="Gill Sans"/>
                <a:cs typeface="Gill Sans"/>
              </a:defRPr>
            </a:lvl5pPr>
          </a:lstStyle>
          <a:p>
            <a:pPr lvl="0"/>
            <a:r>
              <a:rPr lang="ca-ES" noProof="0" dirty="0" err="1" smtClean="0"/>
              <a:t>Click</a:t>
            </a:r>
            <a:r>
              <a:rPr lang="ca-ES" noProof="0" dirty="0" smtClean="0"/>
              <a:t> to </a:t>
            </a:r>
            <a:r>
              <a:rPr lang="ca-ES" noProof="0" dirty="0" err="1" smtClean="0"/>
              <a:t>edit</a:t>
            </a:r>
            <a:r>
              <a:rPr lang="ca-ES" noProof="0" dirty="0" smtClean="0"/>
              <a:t> </a:t>
            </a:r>
            <a:r>
              <a:rPr lang="ca-ES" noProof="0" dirty="0" err="1" smtClean="0"/>
              <a:t>Master</a:t>
            </a:r>
            <a:r>
              <a:rPr lang="ca-ES" noProof="0" dirty="0" smtClean="0"/>
              <a:t> text </a:t>
            </a:r>
            <a:r>
              <a:rPr lang="ca-ES" noProof="0" dirty="0" err="1" smtClean="0"/>
              <a:t>styles</a:t>
            </a:r>
            <a:endParaRPr lang="ca-ES" noProof="0" dirty="0" smtClean="0"/>
          </a:p>
          <a:p>
            <a:pPr lvl="1"/>
            <a:r>
              <a:rPr lang="ca-ES" noProof="0" dirty="0" err="1" smtClean="0"/>
              <a:t>Second</a:t>
            </a:r>
            <a:r>
              <a:rPr lang="ca-ES" noProof="0" dirty="0" smtClean="0"/>
              <a:t> </a:t>
            </a:r>
            <a:r>
              <a:rPr lang="ca-ES" noProof="0" dirty="0" err="1" smtClean="0"/>
              <a:t>level</a:t>
            </a:r>
            <a:endParaRPr lang="ca-ES" noProof="0" dirty="0" smtClean="0"/>
          </a:p>
          <a:p>
            <a:pPr lvl="2"/>
            <a:r>
              <a:rPr lang="ca-ES" noProof="0" dirty="0" err="1" smtClean="0"/>
              <a:t>Third</a:t>
            </a:r>
            <a:r>
              <a:rPr lang="ca-ES" noProof="0" dirty="0" smtClean="0"/>
              <a:t> </a:t>
            </a:r>
            <a:r>
              <a:rPr lang="ca-ES" noProof="0" dirty="0" err="1" smtClean="0"/>
              <a:t>level</a:t>
            </a:r>
            <a:endParaRPr lang="ca-ES" noProof="0" dirty="0" smtClean="0"/>
          </a:p>
          <a:p>
            <a:pPr lvl="3"/>
            <a:r>
              <a:rPr lang="ca-ES" noProof="0" dirty="0" err="1" smtClean="0"/>
              <a:t>Fourth</a:t>
            </a:r>
            <a:r>
              <a:rPr lang="ca-ES" noProof="0" dirty="0" smtClean="0"/>
              <a:t> </a:t>
            </a:r>
            <a:r>
              <a:rPr lang="ca-ES" noProof="0" dirty="0" err="1" smtClean="0"/>
              <a:t>level</a:t>
            </a:r>
            <a:endParaRPr lang="ca-ES" noProof="0" dirty="0" smtClean="0"/>
          </a:p>
          <a:p>
            <a:pPr lvl="4"/>
            <a:r>
              <a:rPr lang="ca-ES" noProof="0" dirty="0" err="1" smtClean="0"/>
              <a:t>Fifth</a:t>
            </a:r>
            <a:r>
              <a:rPr lang="ca-ES" noProof="0" dirty="0" smtClean="0"/>
              <a:t> </a:t>
            </a:r>
            <a:r>
              <a:rPr lang="ca-ES" noProof="0" dirty="0" err="1" smtClean="0"/>
              <a:t>level</a:t>
            </a:r>
            <a:endParaRPr lang="ca-ES" noProof="0" dirty="0"/>
          </a:p>
        </p:txBody>
      </p:sp>
      <p:pic>
        <p:nvPicPr>
          <p:cNvPr id="7" name="Picture 20" descr="Imagen1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371"/>
          <a:stretch/>
        </p:blipFill>
        <p:spPr bwMode="auto">
          <a:xfrm>
            <a:off x="1145" y="4763"/>
            <a:ext cx="1755811" cy="1651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591275" y="36927"/>
            <a:ext cx="448638" cy="274806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457200" rtl="0" eaLnBrk="1" latinLnBrk="0" hangingPunct="1">
              <a:defRPr sz="1600" kern="1200">
                <a:solidFill>
                  <a:schemeClr val="tx1">
                    <a:tint val="75000"/>
                  </a:schemeClr>
                </a:solidFill>
                <a:latin typeface="Gill Sans"/>
                <a:ea typeface="+mn-ea"/>
                <a:cs typeface="Gill San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 smtClean="0">
                <a:solidFill>
                  <a:srgbClr val="336699"/>
                </a:solidFill>
              </a:rPr>
              <a:t>(</a:t>
            </a:r>
            <a:fld id="{267D807E-14D6-124D-8D5F-0FD83AE27B06}" type="slidenum">
              <a:rPr lang="en-GB" smtClean="0">
                <a:solidFill>
                  <a:srgbClr val="336699"/>
                </a:solidFill>
              </a:rPr>
              <a:pPr algn="r"/>
              <a:t>‹Nº›</a:t>
            </a:fld>
            <a:r>
              <a:rPr lang="en-GB" dirty="0" smtClean="0">
                <a:solidFill>
                  <a:srgbClr val="336699"/>
                </a:solidFill>
              </a:rPr>
              <a:t>)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-2" y="1679160"/>
            <a:ext cx="9144002" cy="18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3" descr="EPS transparent qualitat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" y="1512265"/>
            <a:ext cx="534010" cy="143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67499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0D6D0-03FC-8E49-8C73-74BD606548FD}" type="datetimeFigureOut">
              <a:rPr lang="en-US" smtClean="0"/>
              <a:t>5/20/2019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E0739-5B1B-E743-9DCB-119A5F381358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1803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0D6D0-03FC-8E49-8C73-74BD606548FD}" type="datetimeFigureOut">
              <a:rPr lang="en-US" smtClean="0"/>
              <a:t>5/20/2019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E0739-5B1B-E743-9DCB-119A5F381358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4876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0D6D0-03FC-8E49-8C73-74BD606548FD}" type="datetimeFigureOut">
              <a:rPr lang="en-US" smtClean="0"/>
              <a:t>5/20/2019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E0739-5B1B-E743-9DCB-119A5F381358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4112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0D6D0-03FC-8E49-8C73-74BD606548FD}" type="datetimeFigureOut">
              <a:rPr lang="en-US" smtClean="0"/>
              <a:t>5/20/2019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E0739-5B1B-E743-9DCB-119A5F381358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4035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0D6D0-03FC-8E49-8C73-74BD606548FD}" type="datetimeFigureOut">
              <a:rPr lang="en-US" smtClean="0"/>
              <a:t>5/20/2019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E0739-5B1B-E743-9DCB-119A5F381358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675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0D6D0-03FC-8E49-8C73-74BD606548FD}" type="datetimeFigureOut">
              <a:rPr lang="en-US" smtClean="0"/>
              <a:t>5/20/2019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E0739-5B1B-E743-9DCB-119A5F381358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3807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0D6D0-03FC-8E49-8C73-74BD606548FD}" type="datetimeFigureOut">
              <a:rPr lang="en-US" smtClean="0"/>
              <a:t>5/20/2019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E0739-5B1B-E743-9DCB-119A5F381358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4708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dirty="0" err="1" smtClean="0"/>
              <a:t>Click</a:t>
            </a:r>
            <a:r>
              <a:rPr lang="es-ES_tradnl" dirty="0" smtClean="0"/>
              <a:t> </a:t>
            </a:r>
            <a:r>
              <a:rPr lang="es-ES_tradnl" dirty="0" err="1" smtClean="0"/>
              <a:t>to</a:t>
            </a:r>
            <a:r>
              <a:rPr lang="es-ES_tradnl" dirty="0" smtClean="0"/>
              <a:t> </a:t>
            </a:r>
            <a:r>
              <a:rPr lang="es-ES_tradnl" dirty="0" err="1" smtClean="0"/>
              <a:t>edit</a:t>
            </a:r>
            <a:r>
              <a:rPr lang="es-ES_tradnl" dirty="0" smtClean="0"/>
              <a:t> Master </a:t>
            </a:r>
            <a:r>
              <a:rPr lang="es-ES_tradnl" dirty="0" err="1" smtClean="0"/>
              <a:t>title</a:t>
            </a:r>
            <a:r>
              <a:rPr lang="es-ES_tradnl" dirty="0" smtClean="0"/>
              <a:t> </a:t>
            </a:r>
            <a:r>
              <a:rPr lang="es-ES_tradnl" dirty="0" err="1" smtClean="0"/>
              <a:t>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B0D6D0-03FC-8E49-8C73-74BD606548FD}" type="datetimeFigureOut">
              <a:rPr lang="en-US" smtClean="0"/>
              <a:t>5/20/2019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0E0739-5B1B-E743-9DCB-119A5F381358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6205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eps.udg.edu/entrega-tf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relinter@eps.udg.ed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10" descr="Imagen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46" y="4763"/>
            <a:ext cx="9134475" cy="684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2078182" y="-7391"/>
            <a:ext cx="7137702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b="1">
                <a:solidFill>
                  <a:srgbClr val="0000FF"/>
                </a:solidFill>
                <a:latin typeface="Tahoma" pitchFamily="34" charset="0"/>
              </a:defRPr>
            </a:lvl1pPr>
            <a:lvl2pPr marL="742950" indent="-285750">
              <a:defRPr b="1">
                <a:solidFill>
                  <a:srgbClr val="0000FF"/>
                </a:solidFill>
                <a:latin typeface="Tahoma" pitchFamily="34" charset="0"/>
              </a:defRPr>
            </a:lvl2pPr>
            <a:lvl3pPr marL="1143000" indent="-228600">
              <a:defRPr b="1">
                <a:solidFill>
                  <a:srgbClr val="0000FF"/>
                </a:solidFill>
                <a:latin typeface="Tahoma" pitchFamily="34" charset="0"/>
              </a:defRPr>
            </a:lvl3pPr>
            <a:lvl4pPr marL="1600200" indent="-228600">
              <a:defRPr b="1">
                <a:solidFill>
                  <a:srgbClr val="0000FF"/>
                </a:solidFill>
                <a:latin typeface="Tahoma" pitchFamily="34" charset="0"/>
              </a:defRPr>
            </a:lvl4pPr>
            <a:lvl5pPr marL="2057400" indent="-228600">
              <a:defRPr b="1">
                <a:solidFill>
                  <a:srgbClr val="0000FF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rgbClr val="FF0000"/>
              </a:buClr>
              <a:buSzPct val="130000"/>
              <a:buChar char="•"/>
              <a:defRPr b="1">
                <a:solidFill>
                  <a:srgbClr val="0000FF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rgbClr val="FF0000"/>
              </a:buClr>
              <a:buSzPct val="130000"/>
              <a:buChar char="•"/>
              <a:defRPr b="1">
                <a:solidFill>
                  <a:srgbClr val="0000FF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rgbClr val="FF0000"/>
              </a:buClr>
              <a:buSzPct val="130000"/>
              <a:buChar char="•"/>
              <a:defRPr b="1">
                <a:solidFill>
                  <a:srgbClr val="0000FF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rgbClr val="FF0000"/>
              </a:buClr>
              <a:buSzPct val="130000"/>
              <a:buChar char="•"/>
              <a:defRPr b="1">
                <a:solidFill>
                  <a:srgbClr val="0000FF"/>
                </a:solidFill>
                <a:latin typeface="Tahoma" pitchFamily="34" charset="0"/>
              </a:defRPr>
            </a:lvl9pPr>
          </a:lstStyle>
          <a:p>
            <a:pPr algn="ctr">
              <a:buClrTx/>
              <a:buSzTx/>
              <a:buFontTx/>
              <a:buNone/>
            </a:pPr>
            <a:r>
              <a:rPr lang="ca-ES" sz="3600" dirty="0" smtClean="0">
                <a:solidFill>
                  <a:srgbClr val="00148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PROGRAMES DE MOBILITAT </a:t>
            </a:r>
          </a:p>
          <a:p>
            <a:pPr algn="ctr">
              <a:buClrTx/>
              <a:buSzTx/>
              <a:buFontTx/>
              <a:buNone/>
            </a:pPr>
            <a:r>
              <a:rPr lang="ca-ES" sz="3600" dirty="0" smtClean="0">
                <a:solidFill>
                  <a:srgbClr val="00148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CURS </a:t>
            </a:r>
            <a:r>
              <a:rPr lang="ca-ES" sz="3600" dirty="0" smtClean="0">
                <a:solidFill>
                  <a:srgbClr val="00148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2019-2020</a:t>
            </a:r>
            <a:endParaRPr lang="ca-ES" sz="3600" dirty="0" smtClean="0">
              <a:solidFill>
                <a:srgbClr val="00148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buClrTx/>
              <a:buSzTx/>
              <a:buFontTx/>
              <a:buNone/>
            </a:pPr>
            <a:endParaRPr lang="ca-ES" sz="2000" dirty="0">
              <a:solidFill>
                <a:srgbClr val="3366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buClrTx/>
              <a:buSzTx/>
              <a:buFontTx/>
              <a:buNone/>
            </a:pPr>
            <a:r>
              <a:rPr lang="ca-ES" sz="28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TRÀMITS ACADÈMICS i DOCUMENTACIÓ</a:t>
            </a:r>
            <a:endParaRPr lang="ca-ES" sz="28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27" name="Picture 3" descr="EPS transparent qualita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56325"/>
            <a:ext cx="259873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911646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a-ES" dirty="0">
                <a:latin typeface="Georgia" panose="02040502050405020303" pitchFamily="18" charset="0"/>
              </a:rPr>
              <a:t>TRÀMITS AMB L’OFICINA DE RELACIONS EXTERIORS</a:t>
            </a:r>
            <a:br>
              <a:rPr lang="ca-ES" dirty="0">
                <a:latin typeface="Georgia" panose="02040502050405020303" pitchFamily="18" charset="0"/>
              </a:rPr>
            </a:br>
            <a:r>
              <a:rPr lang="ca-ES" dirty="0">
                <a:latin typeface="Georgia" panose="02040502050405020303" pitchFamily="18" charset="0"/>
              </a:rPr>
              <a:t>(Mobilitat ERASMUS+)</a:t>
            </a:r>
            <a:endParaRPr lang="ca-ES" dirty="0"/>
          </a:p>
        </p:txBody>
      </p:sp>
      <p:sp>
        <p:nvSpPr>
          <p:cNvPr id="4" name="Marcador de contenido 3"/>
          <p:cNvSpPr txBox="1">
            <a:spLocks noGrp="1"/>
          </p:cNvSpPr>
          <p:nvPr>
            <p:ph idx="1"/>
          </p:nvPr>
        </p:nvSpPr>
        <p:spPr>
          <a:xfrm>
            <a:off x="309418" y="1799433"/>
            <a:ext cx="2701636" cy="369332"/>
          </a:xfrm>
          <a:prstGeom prst="rect">
            <a:avLst/>
          </a:prstGeom>
          <a:solidFill>
            <a:srgbClr val="FFFF99"/>
          </a:solidFill>
          <a:ln w="25400">
            <a:solidFill>
              <a:srgbClr val="001489"/>
            </a:solidFill>
          </a:ln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es-ES" sz="1800" b="1" dirty="0" smtClean="0">
                <a:solidFill>
                  <a:srgbClr val="001489"/>
                </a:solidFill>
              </a:rPr>
              <a:t>ABANS DE MARXAR</a:t>
            </a:r>
            <a:endParaRPr lang="es-ES" sz="1800" b="1" dirty="0">
              <a:solidFill>
                <a:srgbClr val="001489"/>
              </a:solidFill>
            </a:endParaRPr>
          </a:p>
        </p:txBody>
      </p:sp>
      <p:sp>
        <p:nvSpPr>
          <p:cNvPr id="5" name="Marcador de contenido 3"/>
          <p:cNvSpPr txBox="1">
            <a:spLocks/>
          </p:cNvSpPr>
          <p:nvPr/>
        </p:nvSpPr>
        <p:spPr>
          <a:xfrm>
            <a:off x="3214254" y="1799433"/>
            <a:ext cx="2701636" cy="369332"/>
          </a:xfrm>
          <a:prstGeom prst="rect">
            <a:avLst/>
          </a:prstGeom>
          <a:solidFill>
            <a:srgbClr val="FFFF99"/>
          </a:solidFill>
          <a:ln w="25400">
            <a:solidFill>
              <a:srgbClr val="001489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4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r>
              <a:rPr lang="es-ES" sz="1800" b="1" dirty="0" smtClean="0">
                <a:solidFill>
                  <a:srgbClr val="001489"/>
                </a:solidFill>
              </a:rPr>
              <a:t>DURANT L’ESTADA</a:t>
            </a:r>
            <a:endParaRPr lang="es-ES" sz="1800" b="1" dirty="0">
              <a:solidFill>
                <a:srgbClr val="001489"/>
              </a:solidFill>
            </a:endParaRPr>
          </a:p>
        </p:txBody>
      </p:sp>
      <p:sp>
        <p:nvSpPr>
          <p:cNvPr id="6" name="Marcador de contenido 3"/>
          <p:cNvSpPr txBox="1">
            <a:spLocks/>
          </p:cNvSpPr>
          <p:nvPr/>
        </p:nvSpPr>
        <p:spPr>
          <a:xfrm>
            <a:off x="6119090" y="1799432"/>
            <a:ext cx="2701636" cy="646331"/>
          </a:xfrm>
          <a:prstGeom prst="rect">
            <a:avLst/>
          </a:prstGeom>
          <a:solidFill>
            <a:srgbClr val="FFFF99"/>
          </a:solidFill>
          <a:ln w="25400">
            <a:solidFill>
              <a:srgbClr val="001489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4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r>
              <a:rPr lang="es-ES" sz="1800" b="1" dirty="0" smtClean="0">
                <a:solidFill>
                  <a:srgbClr val="001489"/>
                </a:solidFill>
              </a:rPr>
              <a:t>FINALITZADA L’ESTADA</a:t>
            </a:r>
            <a:endParaRPr lang="es-ES" sz="1800" b="1" dirty="0">
              <a:solidFill>
                <a:srgbClr val="001489"/>
              </a:solidFill>
            </a:endParaRPr>
          </a:p>
        </p:txBody>
      </p:sp>
      <p:sp>
        <p:nvSpPr>
          <p:cNvPr id="7" name="Marcador de contenido 11"/>
          <p:cNvSpPr txBox="1">
            <a:spLocks/>
          </p:cNvSpPr>
          <p:nvPr/>
        </p:nvSpPr>
        <p:spPr>
          <a:xfrm>
            <a:off x="309418" y="2371642"/>
            <a:ext cx="2701636" cy="2369880"/>
          </a:xfrm>
          <a:prstGeom prst="rect">
            <a:avLst/>
          </a:prstGeom>
          <a:solidFill>
            <a:srgbClr val="9999FF"/>
          </a:solidFill>
          <a:ln w="25400">
            <a:solidFill>
              <a:srgbClr val="001489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4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a-ES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Primera prova de nivell OLS </a:t>
            </a:r>
            <a:r>
              <a:rPr lang="ca-ES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(Online </a:t>
            </a:r>
            <a:r>
              <a:rPr lang="ca-ES" sz="20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Linguistic</a:t>
            </a:r>
            <a:r>
              <a:rPr lang="ca-ES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a-ES" sz="20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Support</a:t>
            </a:r>
            <a:r>
              <a:rPr lang="ca-ES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r>
              <a:rPr lang="ca-ES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Signatura Conveni de Subvenció</a:t>
            </a:r>
          </a:p>
          <a:p>
            <a:r>
              <a:rPr lang="ca-ES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Recollida Certificat d’Estada</a:t>
            </a:r>
          </a:p>
        </p:txBody>
      </p:sp>
      <p:sp>
        <p:nvSpPr>
          <p:cNvPr id="8" name="Marcador de contenido 11"/>
          <p:cNvSpPr txBox="1">
            <a:spLocks/>
          </p:cNvSpPr>
          <p:nvPr/>
        </p:nvSpPr>
        <p:spPr>
          <a:xfrm>
            <a:off x="3214254" y="2371642"/>
            <a:ext cx="2701636" cy="2308324"/>
          </a:xfrm>
          <a:prstGeom prst="rect">
            <a:avLst/>
          </a:prstGeom>
          <a:solidFill>
            <a:srgbClr val="9999FF"/>
          </a:solidFill>
          <a:ln w="25400">
            <a:solidFill>
              <a:srgbClr val="001489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4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a-ES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Entregar document </a:t>
            </a:r>
            <a:r>
              <a:rPr lang="ca-ES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“JUSTIFICANT D’INCORPORACIÓ” (primers 15 dies)</a:t>
            </a:r>
          </a:p>
          <a:p>
            <a:r>
              <a:rPr lang="ca-ES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Primer pagament </a:t>
            </a:r>
            <a:r>
              <a:rPr lang="ca-ES" sz="20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ajut: </a:t>
            </a:r>
            <a:r>
              <a:rPr lang="ca-ES" sz="20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70% import teòric </a:t>
            </a:r>
            <a:endParaRPr lang="ca-ES" sz="20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Marcador de contenido 11"/>
          <p:cNvSpPr txBox="1">
            <a:spLocks/>
          </p:cNvSpPr>
          <p:nvPr/>
        </p:nvSpPr>
        <p:spPr>
          <a:xfrm>
            <a:off x="6119090" y="2390315"/>
            <a:ext cx="2701636" cy="2739211"/>
          </a:xfrm>
          <a:prstGeom prst="rect">
            <a:avLst/>
          </a:prstGeom>
          <a:solidFill>
            <a:srgbClr val="9999FF"/>
          </a:solidFill>
          <a:ln w="25400">
            <a:solidFill>
              <a:srgbClr val="001489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4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a-ES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Segona prova de nivell OLS </a:t>
            </a:r>
            <a:r>
              <a:rPr lang="ca-ES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(Online </a:t>
            </a:r>
            <a:r>
              <a:rPr lang="ca-ES" sz="20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Linguistic</a:t>
            </a:r>
            <a:r>
              <a:rPr lang="ca-ES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a-ES" sz="20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Support</a:t>
            </a:r>
            <a:r>
              <a:rPr lang="ca-ES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r>
              <a:rPr lang="ca-ES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Certificat d’estada: presentar a l’ORE</a:t>
            </a:r>
          </a:p>
          <a:p>
            <a:r>
              <a:rPr lang="ca-ES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Enquesta EU </a:t>
            </a:r>
            <a:r>
              <a:rPr lang="ca-ES" sz="20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Survey</a:t>
            </a:r>
            <a:endParaRPr lang="ca-ES" sz="20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Darrer pagament </a:t>
            </a:r>
            <a:r>
              <a:rPr lang="ca-ES" sz="20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ajut: </a:t>
            </a:r>
            <a:r>
              <a:rPr lang="ca-ES" sz="20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30% o </a:t>
            </a:r>
            <a:r>
              <a:rPr lang="ca-ES" sz="2000" dirty="0" err="1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recàlcul</a:t>
            </a:r>
            <a:endParaRPr lang="ca-ES" sz="20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5494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a-ES" dirty="0" smtClean="0"/>
              <a:t>TRÀMITS AMB L’OFICINA DE RELACIONS EXTERIORS-AJUTS I BEQUES</a:t>
            </a:r>
            <a:endParaRPr lang="ca-ES" dirty="0"/>
          </a:p>
        </p:txBody>
      </p:sp>
      <p:sp>
        <p:nvSpPr>
          <p:cNvPr id="12" name="Marcador de contenido 11"/>
          <p:cNvSpPr txBox="1">
            <a:spLocks noGrp="1"/>
          </p:cNvSpPr>
          <p:nvPr>
            <p:ph idx="1"/>
          </p:nvPr>
        </p:nvSpPr>
        <p:spPr>
          <a:xfrm>
            <a:off x="426720" y="2371642"/>
            <a:ext cx="3884024" cy="4228850"/>
          </a:xfrm>
          <a:prstGeom prst="rect">
            <a:avLst/>
          </a:prstGeom>
          <a:solidFill>
            <a:srgbClr val="9999FF"/>
          </a:solidFill>
          <a:ln w="25400">
            <a:solidFill>
              <a:srgbClr val="001489"/>
            </a:solidFill>
          </a:ln>
        </p:spPr>
        <p:txBody>
          <a:bodyPr wrap="square" rtlCol="0"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s-ES" sz="2400" b="1" dirty="0" err="1" smtClean="0">
                <a:solidFill>
                  <a:schemeClr val="bg1"/>
                </a:solidFill>
              </a:rPr>
              <a:t>Ajut</a:t>
            </a:r>
            <a:r>
              <a:rPr lang="es-ES" sz="2400" b="1" dirty="0" smtClean="0">
                <a:solidFill>
                  <a:schemeClr val="bg1"/>
                </a:solidFill>
              </a:rPr>
              <a:t> ERASMUS+:</a:t>
            </a:r>
          </a:p>
          <a:p>
            <a:pPr marL="0" indent="0" algn="ctr">
              <a:buNone/>
            </a:pPr>
            <a:r>
              <a:rPr lang="es-ES" sz="2400" dirty="0" err="1" smtClean="0">
                <a:solidFill>
                  <a:schemeClr val="bg1"/>
                </a:solidFill>
              </a:rPr>
              <a:t>Grup</a:t>
            </a:r>
            <a:r>
              <a:rPr lang="es-ES" sz="2400" dirty="0" smtClean="0">
                <a:solidFill>
                  <a:schemeClr val="bg1"/>
                </a:solidFill>
              </a:rPr>
              <a:t> I: 300€/mes</a:t>
            </a:r>
          </a:p>
          <a:p>
            <a:pPr marL="0" indent="0" algn="ctr">
              <a:buNone/>
            </a:pPr>
            <a:r>
              <a:rPr lang="es-ES" sz="2400" dirty="0" err="1" smtClean="0">
                <a:solidFill>
                  <a:schemeClr val="bg1"/>
                </a:solidFill>
              </a:rPr>
              <a:t>Grup</a:t>
            </a:r>
            <a:r>
              <a:rPr lang="es-ES" sz="2400" dirty="0" smtClean="0">
                <a:solidFill>
                  <a:schemeClr val="bg1"/>
                </a:solidFill>
              </a:rPr>
              <a:t> II: 250€/mes</a:t>
            </a:r>
          </a:p>
          <a:p>
            <a:pPr marL="0" indent="0" algn="ctr">
              <a:buNone/>
            </a:pPr>
            <a:r>
              <a:rPr lang="es-ES" sz="2400" dirty="0" err="1" smtClean="0">
                <a:solidFill>
                  <a:schemeClr val="bg1"/>
                </a:solidFill>
              </a:rPr>
              <a:t>Grup</a:t>
            </a:r>
            <a:r>
              <a:rPr lang="es-ES" sz="2400" dirty="0" smtClean="0">
                <a:solidFill>
                  <a:schemeClr val="bg1"/>
                </a:solidFill>
              </a:rPr>
              <a:t> III: 200€/mes</a:t>
            </a:r>
          </a:p>
          <a:p>
            <a:pPr algn="ctr"/>
            <a:r>
              <a:rPr lang="es-ES" sz="2400" b="1" dirty="0" err="1" smtClean="0">
                <a:solidFill>
                  <a:schemeClr val="bg1"/>
                </a:solidFill>
              </a:rPr>
              <a:t>Beneficiaris</a:t>
            </a:r>
            <a:r>
              <a:rPr lang="es-ES" sz="2400" b="1" dirty="0" smtClean="0">
                <a:solidFill>
                  <a:schemeClr val="bg1"/>
                </a:solidFill>
              </a:rPr>
              <a:t> MECD </a:t>
            </a:r>
            <a:r>
              <a:rPr lang="es-ES" sz="2400" b="1" dirty="0" smtClean="0">
                <a:solidFill>
                  <a:schemeClr val="bg1"/>
                </a:solidFill>
              </a:rPr>
              <a:t>2018-2019: </a:t>
            </a:r>
            <a:r>
              <a:rPr lang="es-ES" sz="2400" dirty="0" smtClean="0">
                <a:solidFill>
                  <a:schemeClr val="bg1"/>
                </a:solidFill>
              </a:rPr>
              <a:t>200€/mes</a:t>
            </a:r>
          </a:p>
          <a:p>
            <a:pPr algn="ctr"/>
            <a:r>
              <a:rPr lang="es-ES" sz="2400" b="1" dirty="0" smtClean="0">
                <a:solidFill>
                  <a:schemeClr val="bg1"/>
                </a:solidFill>
              </a:rPr>
              <a:t>MOBINT: </a:t>
            </a:r>
            <a:r>
              <a:rPr lang="es-ES" sz="2400" dirty="0" smtClean="0">
                <a:solidFill>
                  <a:schemeClr val="bg1"/>
                </a:solidFill>
              </a:rPr>
              <a:t>200€/mes </a:t>
            </a:r>
            <a:r>
              <a:rPr lang="es-ES" sz="2400" dirty="0" err="1" smtClean="0">
                <a:solidFill>
                  <a:schemeClr val="bg1"/>
                </a:solidFill>
              </a:rPr>
              <a:t>màx</a:t>
            </a:r>
            <a:r>
              <a:rPr lang="es-ES" sz="2400" dirty="0" smtClean="0">
                <a:solidFill>
                  <a:schemeClr val="bg1"/>
                </a:solidFill>
              </a:rPr>
              <a:t>. 6 </a:t>
            </a:r>
            <a:r>
              <a:rPr lang="es-ES" sz="2400" dirty="0" err="1" smtClean="0">
                <a:solidFill>
                  <a:schemeClr val="bg1"/>
                </a:solidFill>
              </a:rPr>
              <a:t>mesos</a:t>
            </a:r>
            <a:r>
              <a:rPr lang="es-ES" sz="2400" dirty="0" smtClean="0">
                <a:solidFill>
                  <a:schemeClr val="bg1"/>
                </a:solidFill>
              </a:rPr>
              <a:t> (</a:t>
            </a:r>
            <a:r>
              <a:rPr lang="es-ES" sz="2400" dirty="0" err="1" smtClean="0">
                <a:solidFill>
                  <a:schemeClr val="bg1"/>
                </a:solidFill>
              </a:rPr>
              <a:t>curs</a:t>
            </a:r>
            <a:r>
              <a:rPr lang="es-ES" sz="2400" dirty="0" smtClean="0">
                <a:solidFill>
                  <a:schemeClr val="bg1"/>
                </a:solidFill>
              </a:rPr>
              <a:t> </a:t>
            </a:r>
            <a:r>
              <a:rPr lang="es-ES" sz="2400" dirty="0" smtClean="0">
                <a:solidFill>
                  <a:schemeClr val="bg1"/>
                </a:solidFill>
              </a:rPr>
              <a:t>2018-2019)</a:t>
            </a:r>
            <a:endParaRPr lang="es-ES" sz="2400" dirty="0" smtClean="0">
              <a:solidFill>
                <a:schemeClr val="bg1"/>
              </a:solidFill>
            </a:endParaRPr>
          </a:p>
          <a:p>
            <a:pPr algn="ctr"/>
            <a:r>
              <a:rPr lang="es-ES" sz="2400" b="1" dirty="0" smtClean="0">
                <a:solidFill>
                  <a:schemeClr val="bg1"/>
                </a:solidFill>
              </a:rPr>
              <a:t>ALTRES: </a:t>
            </a:r>
            <a:r>
              <a:rPr lang="es-ES" sz="2400" dirty="0" smtClean="0">
                <a:solidFill>
                  <a:schemeClr val="bg1"/>
                </a:solidFill>
              </a:rPr>
              <a:t>ex. </a:t>
            </a:r>
            <a:r>
              <a:rPr lang="es-ES" sz="2400" dirty="0" err="1" smtClean="0">
                <a:solidFill>
                  <a:schemeClr val="bg1"/>
                </a:solidFill>
              </a:rPr>
              <a:t>ajuntament</a:t>
            </a:r>
            <a:endParaRPr lang="es-ES" sz="2400" dirty="0" smtClean="0">
              <a:solidFill>
                <a:schemeClr val="bg1"/>
              </a:solidFill>
            </a:endParaRPr>
          </a:p>
        </p:txBody>
      </p:sp>
      <p:sp>
        <p:nvSpPr>
          <p:cNvPr id="13" name="CuadroTexto 12"/>
          <p:cNvSpPr txBox="1"/>
          <p:nvPr/>
        </p:nvSpPr>
        <p:spPr>
          <a:xfrm>
            <a:off x="4726247" y="2371642"/>
            <a:ext cx="3884024" cy="3785652"/>
          </a:xfrm>
          <a:prstGeom prst="rect">
            <a:avLst/>
          </a:prstGeom>
          <a:solidFill>
            <a:srgbClr val="9999FF"/>
          </a:solidFill>
          <a:ln w="25400">
            <a:solidFill>
              <a:srgbClr val="001489"/>
            </a:solidFill>
          </a:ln>
        </p:spPr>
        <p:txBody>
          <a:bodyPr wrap="square" rtlCol="0"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s-ES" sz="2400" b="1" dirty="0" smtClean="0">
                <a:solidFill>
                  <a:schemeClr val="bg1"/>
                </a:solidFill>
              </a:rPr>
              <a:t>Beca </a:t>
            </a:r>
            <a:r>
              <a:rPr lang="es-ES" sz="2400" b="1" dirty="0" err="1" smtClean="0">
                <a:solidFill>
                  <a:schemeClr val="bg1"/>
                </a:solidFill>
              </a:rPr>
              <a:t>Santander.Grado</a:t>
            </a:r>
            <a:r>
              <a:rPr lang="es-ES" sz="2400" b="1" dirty="0" smtClean="0">
                <a:solidFill>
                  <a:schemeClr val="bg1"/>
                </a:solidFill>
              </a:rPr>
              <a:t>:</a:t>
            </a:r>
          </a:p>
          <a:p>
            <a:pPr algn="ctr"/>
            <a:r>
              <a:rPr lang="es-ES" sz="2400" dirty="0" smtClean="0">
                <a:solidFill>
                  <a:schemeClr val="bg1"/>
                </a:solidFill>
              </a:rPr>
              <a:t>3000€ </a:t>
            </a:r>
            <a:r>
              <a:rPr lang="es-ES" sz="2400" dirty="0" err="1" smtClean="0">
                <a:solidFill>
                  <a:schemeClr val="bg1"/>
                </a:solidFill>
              </a:rPr>
              <a:t>estades</a:t>
            </a:r>
            <a:r>
              <a:rPr lang="es-ES" sz="2400" dirty="0" smtClean="0">
                <a:solidFill>
                  <a:schemeClr val="bg1"/>
                </a:solidFill>
              </a:rPr>
              <a:t> </a:t>
            </a:r>
            <a:r>
              <a:rPr lang="es-ES" sz="2400" dirty="0" err="1" smtClean="0">
                <a:solidFill>
                  <a:schemeClr val="bg1"/>
                </a:solidFill>
              </a:rPr>
              <a:t>semestrals</a:t>
            </a:r>
            <a:r>
              <a:rPr lang="es-ES" sz="2400" dirty="0" smtClean="0">
                <a:solidFill>
                  <a:schemeClr val="bg1"/>
                </a:solidFill>
              </a:rPr>
              <a:t> (</a:t>
            </a:r>
            <a:r>
              <a:rPr lang="es-ES" sz="2400" dirty="0" err="1" smtClean="0">
                <a:solidFill>
                  <a:schemeClr val="bg1"/>
                </a:solidFill>
              </a:rPr>
              <a:t>descomptant</a:t>
            </a:r>
            <a:r>
              <a:rPr lang="es-ES" sz="2400" dirty="0" smtClean="0">
                <a:solidFill>
                  <a:schemeClr val="bg1"/>
                </a:solidFill>
              </a:rPr>
              <a:t> </a:t>
            </a:r>
            <a:r>
              <a:rPr lang="es-ES" sz="2400" dirty="0" err="1" smtClean="0">
                <a:solidFill>
                  <a:schemeClr val="bg1"/>
                </a:solidFill>
              </a:rPr>
              <a:t>assegurança</a:t>
            </a:r>
            <a:r>
              <a:rPr lang="es-ES" sz="2400" dirty="0" smtClean="0">
                <a:solidFill>
                  <a:schemeClr val="bg1"/>
                </a:solidFill>
              </a:rPr>
              <a:t>)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endParaRPr lang="es-ES" sz="2400" dirty="0" smtClean="0">
              <a:solidFill>
                <a:schemeClr val="bg1"/>
              </a:solidFill>
            </a:endParaRP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s-ES" sz="2400" b="1" dirty="0" smtClean="0">
                <a:solidFill>
                  <a:schemeClr val="bg1"/>
                </a:solidFill>
              </a:rPr>
              <a:t>MOBINT</a:t>
            </a:r>
            <a:r>
              <a:rPr lang="es-ES" sz="2400" b="1" dirty="0">
                <a:solidFill>
                  <a:schemeClr val="bg1"/>
                </a:solidFill>
              </a:rPr>
              <a:t>: </a:t>
            </a:r>
            <a:r>
              <a:rPr lang="es-ES" sz="2400" dirty="0">
                <a:solidFill>
                  <a:schemeClr val="bg1"/>
                </a:solidFill>
              </a:rPr>
              <a:t>200€/mes </a:t>
            </a:r>
            <a:r>
              <a:rPr lang="es-ES" sz="2400" dirty="0" err="1">
                <a:solidFill>
                  <a:schemeClr val="bg1"/>
                </a:solidFill>
              </a:rPr>
              <a:t>màx</a:t>
            </a:r>
            <a:r>
              <a:rPr lang="es-ES" sz="2400" dirty="0">
                <a:solidFill>
                  <a:schemeClr val="bg1"/>
                </a:solidFill>
              </a:rPr>
              <a:t>. 6 </a:t>
            </a:r>
            <a:r>
              <a:rPr lang="es-ES" sz="2400" dirty="0" err="1">
                <a:solidFill>
                  <a:schemeClr val="bg1"/>
                </a:solidFill>
              </a:rPr>
              <a:t>mesos</a:t>
            </a:r>
            <a:r>
              <a:rPr lang="es-ES" sz="2400" dirty="0">
                <a:solidFill>
                  <a:schemeClr val="bg1"/>
                </a:solidFill>
              </a:rPr>
              <a:t> (</a:t>
            </a:r>
            <a:r>
              <a:rPr lang="es-ES" sz="2400" dirty="0" err="1">
                <a:solidFill>
                  <a:schemeClr val="bg1"/>
                </a:solidFill>
              </a:rPr>
              <a:t>curs</a:t>
            </a:r>
            <a:r>
              <a:rPr lang="es-ES" sz="2400" dirty="0">
                <a:solidFill>
                  <a:schemeClr val="bg1"/>
                </a:solidFill>
              </a:rPr>
              <a:t> 2017-2018)</a:t>
            </a:r>
          </a:p>
          <a:p>
            <a:pPr algn="ctr"/>
            <a:endParaRPr lang="es-ES" sz="2400" b="1" dirty="0" smtClean="0">
              <a:solidFill>
                <a:schemeClr val="bg1"/>
              </a:solidFill>
            </a:endParaRP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s-ES" sz="2400" b="1" dirty="0" smtClean="0">
                <a:solidFill>
                  <a:schemeClr val="bg1"/>
                </a:solidFill>
              </a:rPr>
              <a:t>ALTRES</a:t>
            </a:r>
            <a:r>
              <a:rPr lang="es-ES" sz="2400" b="1" dirty="0">
                <a:solidFill>
                  <a:schemeClr val="bg1"/>
                </a:solidFill>
              </a:rPr>
              <a:t>: </a:t>
            </a:r>
            <a:r>
              <a:rPr lang="es-ES" sz="2400" dirty="0">
                <a:solidFill>
                  <a:schemeClr val="bg1"/>
                </a:solidFill>
              </a:rPr>
              <a:t>ex. </a:t>
            </a:r>
            <a:r>
              <a:rPr lang="es-ES" sz="2400" dirty="0" err="1">
                <a:solidFill>
                  <a:schemeClr val="bg1"/>
                </a:solidFill>
              </a:rPr>
              <a:t>ajuntament</a:t>
            </a:r>
            <a:endParaRPr lang="es-ES" sz="2400" dirty="0">
              <a:solidFill>
                <a:schemeClr val="bg1"/>
              </a:solidFill>
            </a:endParaRPr>
          </a:p>
          <a:p>
            <a:pPr algn="ctr"/>
            <a:endParaRPr lang="es-ES" sz="2400" b="1" dirty="0" smtClean="0">
              <a:solidFill>
                <a:schemeClr val="bg1"/>
              </a:solidFill>
            </a:endParaRPr>
          </a:p>
          <a:p>
            <a:pPr algn="ctr"/>
            <a:endParaRPr lang="es-ES" sz="2400" b="1" dirty="0" smtClean="0">
              <a:solidFill>
                <a:schemeClr val="bg1"/>
              </a:solidFill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426720" y="1833152"/>
            <a:ext cx="3884024" cy="461665"/>
          </a:xfrm>
          <a:prstGeom prst="rect">
            <a:avLst/>
          </a:prstGeom>
          <a:solidFill>
            <a:srgbClr val="FFFF99"/>
          </a:solidFill>
          <a:ln w="25400">
            <a:solidFill>
              <a:srgbClr val="00148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rgbClr val="001489"/>
                </a:solidFill>
              </a:rPr>
              <a:t>ERASMUS</a:t>
            </a:r>
            <a:r>
              <a:rPr lang="es-ES" sz="2400" b="1" dirty="0" smtClean="0">
                <a:solidFill>
                  <a:srgbClr val="001489"/>
                </a:solidFill>
              </a:rPr>
              <a:t>+ (18/19)</a:t>
            </a:r>
            <a:endParaRPr lang="es-ES" sz="2400" b="1" dirty="0">
              <a:solidFill>
                <a:srgbClr val="001489"/>
              </a:solidFill>
            </a:endParaRPr>
          </a:p>
        </p:txBody>
      </p:sp>
      <p:sp>
        <p:nvSpPr>
          <p:cNvPr id="15" name="CuadroTexto 14"/>
          <p:cNvSpPr txBox="1"/>
          <p:nvPr/>
        </p:nvSpPr>
        <p:spPr>
          <a:xfrm>
            <a:off x="4726247" y="1833152"/>
            <a:ext cx="3884024" cy="461665"/>
          </a:xfrm>
          <a:prstGeom prst="rect">
            <a:avLst/>
          </a:prstGeom>
          <a:solidFill>
            <a:srgbClr val="FFFF99"/>
          </a:solidFill>
          <a:ln w="25400">
            <a:solidFill>
              <a:srgbClr val="00148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rgbClr val="001489"/>
                </a:solidFill>
              </a:rPr>
              <a:t>PROMETEU (18/19)</a:t>
            </a:r>
            <a:endParaRPr lang="es-ES" sz="2400" b="1" dirty="0">
              <a:solidFill>
                <a:srgbClr val="0014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9895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dirty="0" smtClean="0">
                <a:latin typeface="Georgia" panose="02040502050405020303" pitchFamily="18" charset="0"/>
              </a:rPr>
              <a:t>Tràmits Relacions Internacionals EPS</a:t>
            </a:r>
            <a:endParaRPr lang="ca-ES" dirty="0">
              <a:latin typeface="Georgia" panose="02040502050405020303" pitchFamily="18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26720" y="2490655"/>
            <a:ext cx="3884024" cy="461665"/>
          </a:xfrm>
          <a:prstGeom prst="rect">
            <a:avLst/>
          </a:prstGeom>
          <a:solidFill>
            <a:srgbClr val="FFFF99"/>
          </a:solidFill>
          <a:ln w="25400">
            <a:solidFill>
              <a:srgbClr val="00148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rgbClr val="001489"/>
                </a:solidFill>
              </a:rPr>
              <a:t>ERASMUS+</a:t>
            </a:r>
            <a:endParaRPr lang="es-ES" sz="2400" b="1" dirty="0">
              <a:solidFill>
                <a:srgbClr val="001489"/>
              </a:solidFill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4715705" y="2503713"/>
            <a:ext cx="3884024" cy="461665"/>
          </a:xfrm>
          <a:prstGeom prst="rect">
            <a:avLst/>
          </a:prstGeom>
          <a:solidFill>
            <a:srgbClr val="FFFF99"/>
          </a:solidFill>
          <a:ln w="25400">
            <a:solidFill>
              <a:srgbClr val="00148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rgbClr val="001489"/>
                </a:solidFill>
              </a:rPr>
              <a:t>PROMETEU</a:t>
            </a:r>
            <a:endParaRPr lang="es-ES" sz="2400" b="1" dirty="0">
              <a:solidFill>
                <a:srgbClr val="001489"/>
              </a:solidFill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431073" y="3374569"/>
            <a:ext cx="3884024" cy="3416320"/>
          </a:xfrm>
          <a:prstGeom prst="rect">
            <a:avLst/>
          </a:prstGeom>
          <a:solidFill>
            <a:srgbClr val="9999FF"/>
          </a:solidFill>
          <a:ln w="25400">
            <a:solidFill>
              <a:srgbClr val="001489"/>
            </a:solidFill>
          </a:ln>
        </p:spPr>
        <p:txBody>
          <a:bodyPr wrap="square" rtlCol="0"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s-ES" sz="2400" b="1" dirty="0" smtClean="0">
                <a:solidFill>
                  <a:schemeClr val="bg1"/>
                </a:solidFill>
              </a:rPr>
              <a:t>Currículum vítae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s-ES" sz="2400" b="1" dirty="0" err="1" smtClean="0">
                <a:solidFill>
                  <a:schemeClr val="bg1"/>
                </a:solidFill>
              </a:rPr>
              <a:t>Learning</a:t>
            </a:r>
            <a:r>
              <a:rPr lang="es-ES" sz="2400" b="1" dirty="0" smtClean="0">
                <a:solidFill>
                  <a:schemeClr val="bg1"/>
                </a:solidFill>
              </a:rPr>
              <a:t> </a:t>
            </a:r>
            <a:r>
              <a:rPr lang="es-ES" sz="2400" b="1" dirty="0" err="1" smtClean="0">
                <a:solidFill>
                  <a:schemeClr val="bg1"/>
                </a:solidFill>
              </a:rPr>
              <a:t>Agreement</a:t>
            </a:r>
            <a:r>
              <a:rPr lang="es-ES" sz="2400" b="1" dirty="0" smtClean="0">
                <a:solidFill>
                  <a:schemeClr val="bg1"/>
                </a:solidFill>
              </a:rPr>
              <a:t> (</a:t>
            </a:r>
            <a:r>
              <a:rPr lang="es-ES" sz="2400" b="1" dirty="0" err="1" smtClean="0">
                <a:solidFill>
                  <a:schemeClr val="bg1"/>
                </a:solidFill>
              </a:rPr>
              <a:t>extern</a:t>
            </a:r>
            <a:r>
              <a:rPr lang="es-ES" sz="2400" b="1" dirty="0" smtClean="0">
                <a:solidFill>
                  <a:schemeClr val="bg1"/>
                </a:solidFill>
              </a:rPr>
              <a:t> i </a:t>
            </a:r>
            <a:r>
              <a:rPr lang="es-ES" sz="2400" b="1" dirty="0" err="1" smtClean="0">
                <a:solidFill>
                  <a:schemeClr val="bg1"/>
                </a:solidFill>
              </a:rPr>
              <a:t>intern</a:t>
            </a:r>
            <a:r>
              <a:rPr lang="es-ES" sz="2400" b="1" dirty="0" smtClean="0">
                <a:solidFill>
                  <a:schemeClr val="bg1"/>
                </a:solidFill>
              </a:rPr>
              <a:t>): mín. 15 ECTS/</a:t>
            </a:r>
            <a:r>
              <a:rPr lang="es-ES" sz="2400" b="1" dirty="0" err="1" smtClean="0">
                <a:solidFill>
                  <a:schemeClr val="bg1"/>
                </a:solidFill>
              </a:rPr>
              <a:t>màx</a:t>
            </a:r>
            <a:r>
              <a:rPr lang="es-ES" sz="2400" b="1" dirty="0" smtClean="0">
                <a:solidFill>
                  <a:schemeClr val="bg1"/>
                </a:solidFill>
              </a:rPr>
              <a:t>. 60 ECTS </a:t>
            </a:r>
            <a:r>
              <a:rPr lang="es-ES" sz="1600" b="1" dirty="0" smtClean="0">
                <a:solidFill>
                  <a:schemeClr val="bg1"/>
                </a:solidFill>
              </a:rPr>
              <a:t>(per </a:t>
            </a:r>
            <a:r>
              <a:rPr lang="es-ES" sz="1600" b="1" dirty="0" err="1" smtClean="0">
                <a:solidFill>
                  <a:schemeClr val="bg1"/>
                </a:solidFill>
              </a:rPr>
              <a:t>estudis</a:t>
            </a:r>
            <a:r>
              <a:rPr lang="es-ES" sz="1600" b="1" dirty="0" smtClean="0">
                <a:solidFill>
                  <a:schemeClr val="bg1"/>
                </a:solidFill>
              </a:rPr>
              <a:t> de 240 ECTS)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s-ES" sz="2400" b="1" dirty="0" err="1" smtClean="0">
                <a:solidFill>
                  <a:schemeClr val="bg1"/>
                </a:solidFill>
              </a:rPr>
              <a:t>Learning</a:t>
            </a:r>
            <a:r>
              <a:rPr lang="es-ES" sz="2400" b="1" dirty="0" smtClean="0">
                <a:solidFill>
                  <a:schemeClr val="bg1"/>
                </a:solidFill>
              </a:rPr>
              <a:t> </a:t>
            </a:r>
            <a:r>
              <a:rPr lang="es-ES" sz="2400" b="1" dirty="0" err="1" smtClean="0">
                <a:solidFill>
                  <a:schemeClr val="bg1"/>
                </a:solidFill>
              </a:rPr>
              <a:t>Agreement</a:t>
            </a:r>
            <a:r>
              <a:rPr lang="es-ES" sz="2400" b="1" dirty="0" smtClean="0">
                <a:solidFill>
                  <a:schemeClr val="bg1"/>
                </a:solidFill>
              </a:rPr>
              <a:t> </a:t>
            </a:r>
            <a:r>
              <a:rPr lang="es-ES" sz="2400" b="1" dirty="0" err="1" smtClean="0">
                <a:solidFill>
                  <a:schemeClr val="bg1"/>
                </a:solidFill>
              </a:rPr>
              <a:t>Changes</a:t>
            </a:r>
            <a:r>
              <a:rPr lang="es-ES" sz="2400" b="1" dirty="0" smtClean="0">
                <a:solidFill>
                  <a:schemeClr val="bg1"/>
                </a:solidFill>
              </a:rPr>
              <a:t> (</a:t>
            </a:r>
            <a:r>
              <a:rPr lang="es-ES" sz="2400" b="1" dirty="0" err="1" smtClean="0">
                <a:solidFill>
                  <a:schemeClr val="bg1"/>
                </a:solidFill>
              </a:rPr>
              <a:t>extern</a:t>
            </a:r>
            <a:r>
              <a:rPr lang="es-ES" sz="2400" b="1" dirty="0" smtClean="0">
                <a:solidFill>
                  <a:schemeClr val="bg1"/>
                </a:solidFill>
              </a:rPr>
              <a:t> i </a:t>
            </a:r>
            <a:r>
              <a:rPr lang="es-ES" sz="2400" b="1" dirty="0" err="1" smtClean="0">
                <a:solidFill>
                  <a:schemeClr val="bg1"/>
                </a:solidFill>
              </a:rPr>
              <a:t>intern</a:t>
            </a:r>
            <a:r>
              <a:rPr lang="es-ES" sz="2400" b="1" dirty="0" smtClean="0">
                <a:solidFill>
                  <a:schemeClr val="bg1"/>
                </a:solidFill>
              </a:rPr>
              <a:t>)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s-ES" sz="2400" b="1" dirty="0" err="1" smtClean="0">
                <a:solidFill>
                  <a:schemeClr val="bg1"/>
                </a:solidFill>
              </a:rPr>
              <a:t>Assegurança</a:t>
            </a:r>
            <a:r>
              <a:rPr lang="es-ES" sz="2400" b="1" dirty="0" smtClean="0">
                <a:solidFill>
                  <a:schemeClr val="bg1"/>
                </a:solidFill>
              </a:rPr>
              <a:t> </a:t>
            </a:r>
            <a:r>
              <a:rPr lang="es-ES" sz="2400" b="1" dirty="0" err="1" smtClean="0">
                <a:solidFill>
                  <a:schemeClr val="bg1"/>
                </a:solidFill>
              </a:rPr>
              <a:t>mobilitat</a:t>
            </a:r>
            <a:r>
              <a:rPr lang="es-ES" sz="2400" b="1" dirty="0" smtClean="0">
                <a:solidFill>
                  <a:schemeClr val="bg1"/>
                </a:solidFill>
              </a:rPr>
              <a:t> internacional</a:t>
            </a:r>
            <a:endParaRPr lang="es-ES" sz="2400" b="1" dirty="0">
              <a:solidFill>
                <a:schemeClr val="bg1"/>
              </a:solidFill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4720053" y="3378919"/>
            <a:ext cx="3884024" cy="2554545"/>
          </a:xfrm>
          <a:prstGeom prst="rect">
            <a:avLst/>
          </a:prstGeom>
          <a:solidFill>
            <a:srgbClr val="9999FF"/>
          </a:solidFill>
          <a:ln w="25400">
            <a:solidFill>
              <a:srgbClr val="001489"/>
            </a:solidFill>
          </a:ln>
        </p:spPr>
        <p:txBody>
          <a:bodyPr wrap="square" rtlCol="0"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ca-ES" sz="2400" b="1" dirty="0" smtClean="0">
                <a:solidFill>
                  <a:schemeClr val="bg1"/>
                </a:solidFill>
              </a:rPr>
              <a:t>Currículum </a:t>
            </a:r>
            <a:r>
              <a:rPr lang="ca-ES" sz="2400" b="1" dirty="0" err="1" smtClean="0">
                <a:solidFill>
                  <a:schemeClr val="bg1"/>
                </a:solidFill>
              </a:rPr>
              <a:t>vítae</a:t>
            </a:r>
            <a:endParaRPr lang="ca-ES" sz="2400" b="1" dirty="0" smtClean="0">
              <a:solidFill>
                <a:schemeClr val="bg1"/>
              </a:solidFill>
            </a:endParaRP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ca-ES" sz="2400" b="1" dirty="0" err="1" smtClean="0">
                <a:solidFill>
                  <a:schemeClr val="bg1"/>
                </a:solidFill>
              </a:rPr>
              <a:t>Learning</a:t>
            </a:r>
            <a:r>
              <a:rPr lang="ca-ES" sz="2400" b="1" dirty="0" smtClean="0">
                <a:solidFill>
                  <a:schemeClr val="bg1"/>
                </a:solidFill>
              </a:rPr>
              <a:t> </a:t>
            </a:r>
            <a:r>
              <a:rPr lang="ca-ES" sz="2400" b="1" dirty="0" err="1" smtClean="0">
                <a:solidFill>
                  <a:schemeClr val="bg1"/>
                </a:solidFill>
              </a:rPr>
              <a:t>Agreement</a:t>
            </a:r>
            <a:r>
              <a:rPr lang="ca-ES" sz="2400" b="1" dirty="0" smtClean="0">
                <a:solidFill>
                  <a:schemeClr val="bg1"/>
                </a:solidFill>
              </a:rPr>
              <a:t>: mín. 15 ECTS/màx. 60 ECTS </a:t>
            </a:r>
            <a:r>
              <a:rPr lang="ca-ES" sz="1600" b="1" dirty="0" smtClean="0">
                <a:solidFill>
                  <a:schemeClr val="bg1"/>
                </a:solidFill>
              </a:rPr>
              <a:t>(per estudis de 240 ECTS)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ca-ES" sz="2400" b="1" dirty="0" smtClean="0">
                <a:solidFill>
                  <a:schemeClr val="bg1"/>
                </a:solidFill>
              </a:rPr>
              <a:t>Assegurança mobilitat internacional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ca-ES" sz="2400" b="1" dirty="0" smtClean="0">
                <a:solidFill>
                  <a:schemeClr val="bg1"/>
                </a:solidFill>
              </a:rPr>
              <a:t>Certificat d’estada</a:t>
            </a:r>
          </a:p>
        </p:txBody>
      </p:sp>
    </p:spTree>
    <p:extLst>
      <p:ext uri="{BB962C8B-B14F-4D97-AF65-F5344CB8AC3E}">
        <p14:creationId xmlns:p14="http://schemas.microsoft.com/office/powerpoint/2010/main" val="3103779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a-ES" dirty="0">
                <a:latin typeface="Georgia" panose="02040502050405020303" pitchFamily="18" charset="0"/>
              </a:rPr>
              <a:t>Tràmits Relacions Internacionals </a:t>
            </a:r>
            <a:r>
              <a:rPr lang="ca-ES" dirty="0" smtClean="0">
                <a:latin typeface="Georgia" panose="02040502050405020303" pitchFamily="18" charset="0"/>
              </a:rPr>
              <a:t>EPS</a:t>
            </a:r>
            <a:br>
              <a:rPr lang="ca-ES" dirty="0" smtClean="0">
                <a:latin typeface="Georgia" panose="02040502050405020303" pitchFamily="18" charset="0"/>
              </a:rPr>
            </a:br>
            <a:r>
              <a:rPr lang="ca-ES" dirty="0" smtClean="0">
                <a:latin typeface="Georgia" panose="02040502050405020303" pitchFamily="18" charset="0"/>
              </a:rPr>
              <a:t>TFG/TFM</a:t>
            </a:r>
            <a:endParaRPr lang="ca-ES" dirty="0"/>
          </a:p>
        </p:txBody>
      </p:sp>
      <p:sp>
        <p:nvSpPr>
          <p:cNvPr id="4" name="Marcador de contenido 3"/>
          <p:cNvSpPr txBox="1">
            <a:spLocks noGrp="1"/>
          </p:cNvSpPr>
          <p:nvPr>
            <p:ph idx="1"/>
          </p:nvPr>
        </p:nvSpPr>
        <p:spPr>
          <a:xfrm>
            <a:off x="1376218" y="1799433"/>
            <a:ext cx="7526536" cy="461665"/>
          </a:xfrm>
          <a:prstGeom prst="rect">
            <a:avLst/>
          </a:prstGeom>
          <a:solidFill>
            <a:srgbClr val="FFFF99"/>
          </a:solidFill>
          <a:ln w="25400">
            <a:solidFill>
              <a:srgbClr val="001489"/>
            </a:solidFill>
          </a:ln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es-ES" sz="2400" b="1" dirty="0" smtClean="0">
                <a:solidFill>
                  <a:srgbClr val="001489"/>
                </a:solidFill>
              </a:rPr>
              <a:t>ERASMUS+ i PROMETEU</a:t>
            </a:r>
            <a:endParaRPr lang="es-ES" sz="2400" b="1" dirty="0">
              <a:solidFill>
                <a:srgbClr val="001489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1376218" y="2474214"/>
            <a:ext cx="7526536" cy="3046988"/>
          </a:xfrm>
          <a:prstGeom prst="rect">
            <a:avLst/>
          </a:prstGeom>
          <a:solidFill>
            <a:srgbClr val="9999FF"/>
          </a:solidFill>
          <a:ln w="25400">
            <a:solidFill>
              <a:srgbClr val="001489"/>
            </a:solidFill>
          </a:ln>
        </p:spPr>
        <p:txBody>
          <a:bodyPr wrap="square" rtlCol="0"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s-ES" sz="2400" b="1" dirty="0" smtClean="0">
                <a:solidFill>
                  <a:schemeClr val="bg1"/>
                </a:solidFill>
              </a:rPr>
              <a:t>Full de </a:t>
            </a:r>
            <a:r>
              <a:rPr lang="es-ES" sz="2400" b="1" dirty="0" err="1" smtClean="0">
                <a:solidFill>
                  <a:schemeClr val="bg1"/>
                </a:solidFill>
              </a:rPr>
              <a:t>seguiment</a:t>
            </a:r>
            <a:r>
              <a:rPr lang="es-ES" sz="2400" b="1" dirty="0" smtClean="0">
                <a:solidFill>
                  <a:schemeClr val="bg1"/>
                </a:solidFill>
              </a:rPr>
              <a:t> del </a:t>
            </a:r>
            <a:r>
              <a:rPr lang="es-ES" sz="2400" b="1" dirty="0" err="1" smtClean="0">
                <a:solidFill>
                  <a:schemeClr val="bg1"/>
                </a:solidFill>
              </a:rPr>
              <a:t>projecte</a:t>
            </a:r>
            <a:r>
              <a:rPr lang="es-ES" sz="2400" b="1" dirty="0" smtClean="0">
                <a:solidFill>
                  <a:schemeClr val="bg1"/>
                </a:solidFill>
              </a:rPr>
              <a:t>: </a:t>
            </a:r>
            <a:r>
              <a:rPr lang="es-ES" sz="2400" dirty="0" err="1" smtClean="0">
                <a:solidFill>
                  <a:schemeClr val="bg1"/>
                </a:solidFill>
              </a:rPr>
              <a:t>Fer</a:t>
            </a:r>
            <a:r>
              <a:rPr lang="es-ES" sz="2400" dirty="0" smtClean="0">
                <a:solidFill>
                  <a:schemeClr val="bg1"/>
                </a:solidFill>
              </a:rPr>
              <a:t> arribar en un </a:t>
            </a:r>
            <a:r>
              <a:rPr lang="es-ES" sz="2400" dirty="0" err="1" smtClean="0">
                <a:solidFill>
                  <a:schemeClr val="bg1"/>
                </a:solidFill>
              </a:rPr>
              <a:t>termini</a:t>
            </a:r>
            <a:r>
              <a:rPr lang="es-ES" sz="2400" dirty="0" smtClean="0">
                <a:solidFill>
                  <a:schemeClr val="bg1"/>
                </a:solidFill>
              </a:rPr>
              <a:t> </a:t>
            </a:r>
            <a:r>
              <a:rPr lang="es-ES" sz="2400" dirty="0" err="1" smtClean="0">
                <a:solidFill>
                  <a:schemeClr val="bg1"/>
                </a:solidFill>
              </a:rPr>
              <a:t>màxim</a:t>
            </a:r>
            <a:r>
              <a:rPr lang="es-ES" sz="2400" dirty="0" smtClean="0">
                <a:solidFill>
                  <a:schemeClr val="bg1"/>
                </a:solidFill>
              </a:rPr>
              <a:t> </a:t>
            </a:r>
            <a:r>
              <a:rPr lang="es-ES" sz="2400" dirty="0" err="1" smtClean="0">
                <a:solidFill>
                  <a:schemeClr val="bg1"/>
                </a:solidFill>
              </a:rPr>
              <a:t>d’un</a:t>
            </a:r>
            <a:r>
              <a:rPr lang="es-ES" sz="2400" dirty="0" smtClean="0">
                <a:solidFill>
                  <a:schemeClr val="bg1"/>
                </a:solidFill>
              </a:rPr>
              <a:t> mes des de la </a:t>
            </a:r>
            <a:r>
              <a:rPr lang="es-ES" sz="2400" dirty="0" err="1" smtClean="0">
                <a:solidFill>
                  <a:schemeClr val="bg1"/>
                </a:solidFill>
              </a:rPr>
              <a:t>incorporació</a:t>
            </a:r>
            <a:r>
              <a:rPr lang="es-ES" sz="2400" dirty="0" smtClean="0">
                <a:solidFill>
                  <a:schemeClr val="bg1"/>
                </a:solidFill>
              </a:rPr>
              <a:t> a la </a:t>
            </a:r>
            <a:r>
              <a:rPr lang="es-ES" sz="2400" dirty="0" err="1" smtClean="0">
                <a:solidFill>
                  <a:schemeClr val="bg1"/>
                </a:solidFill>
              </a:rPr>
              <a:t>universitat</a:t>
            </a:r>
            <a:r>
              <a:rPr lang="es-ES" sz="2400" dirty="0" smtClean="0">
                <a:solidFill>
                  <a:schemeClr val="bg1"/>
                </a:solidFill>
              </a:rPr>
              <a:t> de </a:t>
            </a:r>
            <a:r>
              <a:rPr lang="es-ES" sz="2400" dirty="0" err="1" smtClean="0">
                <a:solidFill>
                  <a:schemeClr val="bg1"/>
                </a:solidFill>
              </a:rPr>
              <a:t>destí</a:t>
            </a:r>
            <a:r>
              <a:rPr lang="es-ES" sz="2400" dirty="0" smtClean="0">
                <a:solidFill>
                  <a:schemeClr val="bg1"/>
                </a:solidFill>
              </a:rPr>
              <a:t>.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s-ES" sz="2400" b="1" dirty="0" smtClean="0">
                <a:solidFill>
                  <a:schemeClr val="bg1"/>
                </a:solidFill>
              </a:rPr>
              <a:t>Portada de la </a:t>
            </a:r>
            <a:r>
              <a:rPr lang="es-ES" sz="2400" b="1" dirty="0" err="1" smtClean="0">
                <a:solidFill>
                  <a:schemeClr val="bg1"/>
                </a:solidFill>
              </a:rPr>
              <a:t>memòria</a:t>
            </a:r>
            <a:r>
              <a:rPr lang="es-ES" sz="2400" b="1" dirty="0" smtClean="0">
                <a:solidFill>
                  <a:schemeClr val="bg1"/>
                </a:solidFill>
              </a:rPr>
              <a:t> i </a:t>
            </a:r>
            <a:r>
              <a:rPr lang="es-ES" sz="2400" b="1" dirty="0" err="1" smtClean="0">
                <a:solidFill>
                  <a:schemeClr val="bg1"/>
                </a:solidFill>
              </a:rPr>
              <a:t>projecte</a:t>
            </a:r>
            <a:r>
              <a:rPr lang="es-ES" sz="2400" b="1" dirty="0" smtClean="0">
                <a:solidFill>
                  <a:schemeClr val="bg1"/>
                </a:solidFill>
              </a:rPr>
              <a:t>: </a:t>
            </a:r>
            <a:r>
              <a:rPr lang="es-ES" sz="2400" dirty="0" err="1" smtClean="0">
                <a:solidFill>
                  <a:schemeClr val="bg1"/>
                </a:solidFill>
              </a:rPr>
              <a:t>penjar</a:t>
            </a:r>
            <a:r>
              <a:rPr lang="es-ES" sz="2400" dirty="0" smtClean="0">
                <a:solidFill>
                  <a:schemeClr val="bg1"/>
                </a:solidFill>
              </a:rPr>
              <a:t>-lo a </a:t>
            </a:r>
            <a:r>
              <a:rPr lang="es-ES" sz="2400" dirty="0" err="1" smtClean="0">
                <a:solidFill>
                  <a:schemeClr val="bg1"/>
                </a:solidFill>
              </a:rPr>
              <a:t>l’aplicatiu</a:t>
            </a:r>
            <a:r>
              <a:rPr lang="es-ES" sz="2400" dirty="0" smtClean="0">
                <a:solidFill>
                  <a:schemeClr val="bg1"/>
                </a:solidFill>
              </a:rPr>
              <a:t>: </a:t>
            </a:r>
            <a:r>
              <a:rPr lang="es-ES" sz="2400" dirty="0" smtClean="0">
                <a:solidFill>
                  <a:schemeClr val="bg1"/>
                </a:solidFill>
                <a:hlinkClick r:id="rId2"/>
              </a:rPr>
              <a:t>https://eps.udg.edu/entrega-tf/</a:t>
            </a:r>
            <a:endParaRPr lang="es-ES" sz="2400" dirty="0" smtClean="0">
              <a:solidFill>
                <a:schemeClr val="bg1"/>
              </a:solidFill>
            </a:endParaRP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s-ES" sz="2400" b="1" dirty="0" err="1" smtClean="0">
                <a:solidFill>
                  <a:schemeClr val="bg1"/>
                </a:solidFill>
              </a:rPr>
              <a:t>Imprès</a:t>
            </a:r>
            <a:r>
              <a:rPr lang="es-ES" sz="2400" b="1" dirty="0" smtClean="0">
                <a:solidFill>
                  <a:schemeClr val="bg1"/>
                </a:solidFill>
              </a:rPr>
              <a:t> </a:t>
            </a:r>
            <a:r>
              <a:rPr lang="es-ES" sz="2400" b="1" dirty="0" err="1" smtClean="0">
                <a:solidFill>
                  <a:schemeClr val="bg1"/>
                </a:solidFill>
              </a:rPr>
              <a:t>d’autorització</a:t>
            </a:r>
            <a:r>
              <a:rPr lang="es-ES" sz="2400" b="1" dirty="0" smtClean="0">
                <a:solidFill>
                  <a:schemeClr val="bg1"/>
                </a:solidFill>
              </a:rPr>
              <a:t> </a:t>
            </a:r>
            <a:r>
              <a:rPr lang="es-ES" sz="2400" b="1" dirty="0" err="1" smtClean="0">
                <a:solidFill>
                  <a:schemeClr val="bg1"/>
                </a:solidFill>
              </a:rPr>
              <a:t>pel</a:t>
            </a:r>
            <a:r>
              <a:rPr lang="es-ES" sz="2400" b="1" dirty="0" smtClean="0">
                <a:solidFill>
                  <a:schemeClr val="bg1"/>
                </a:solidFill>
              </a:rPr>
              <a:t> </a:t>
            </a:r>
            <a:r>
              <a:rPr lang="es-ES" sz="2400" b="1" dirty="0" err="1" smtClean="0">
                <a:solidFill>
                  <a:schemeClr val="bg1"/>
                </a:solidFill>
              </a:rPr>
              <a:t>dipòsit</a:t>
            </a:r>
            <a:r>
              <a:rPr lang="es-ES" sz="2400" b="1" dirty="0" smtClean="0">
                <a:solidFill>
                  <a:schemeClr val="bg1"/>
                </a:solidFill>
              </a:rPr>
              <a:t> digital: </a:t>
            </a:r>
            <a:r>
              <a:rPr lang="es-ES" sz="2400" dirty="0" smtClean="0">
                <a:solidFill>
                  <a:schemeClr val="bg1"/>
                </a:solidFill>
              </a:rPr>
              <a:t>entregar original a EPS</a:t>
            </a:r>
          </a:p>
          <a:p>
            <a:pPr algn="ctr"/>
            <a:endParaRPr lang="es-ES" sz="24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02715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a-ES" dirty="0" smtClean="0">
                <a:latin typeface="Georgia" panose="02040502050405020303" pitchFamily="18" charset="0"/>
              </a:rPr>
              <a:t>Tràmits relacionats amb la Institució receptora</a:t>
            </a:r>
            <a:endParaRPr lang="ca-ES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5689" y="2165197"/>
            <a:ext cx="8803516" cy="3939516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ca-ES" sz="1400" dirty="0" smtClean="0">
              <a:latin typeface="+mn-lt"/>
            </a:endParaRPr>
          </a:p>
          <a:p>
            <a:pPr marL="0" indent="0">
              <a:buNone/>
            </a:pPr>
            <a:endParaRPr lang="ca-ES" sz="2400" dirty="0" smtClean="0">
              <a:latin typeface="+mn-lt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2209339" y="3009923"/>
            <a:ext cx="3971504" cy="2308324"/>
          </a:xfrm>
          <a:prstGeom prst="rect">
            <a:avLst/>
          </a:prstGeom>
          <a:solidFill>
            <a:srgbClr val="9999FF"/>
          </a:solidFill>
          <a:ln w="25400">
            <a:solidFill>
              <a:srgbClr val="001489"/>
            </a:solidFill>
          </a:ln>
        </p:spPr>
        <p:txBody>
          <a:bodyPr wrap="square" rtlCol="0"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s-ES" sz="2400" b="1" dirty="0" err="1" smtClean="0">
                <a:solidFill>
                  <a:schemeClr val="bg1"/>
                </a:solidFill>
              </a:rPr>
              <a:t>Application</a:t>
            </a:r>
            <a:r>
              <a:rPr lang="es-ES" sz="2400" b="1" dirty="0" smtClean="0">
                <a:solidFill>
                  <a:schemeClr val="bg1"/>
                </a:solidFill>
              </a:rPr>
              <a:t> </a:t>
            </a:r>
            <a:r>
              <a:rPr lang="es-ES" sz="2400" b="1" dirty="0" err="1" smtClean="0">
                <a:solidFill>
                  <a:schemeClr val="bg1"/>
                </a:solidFill>
              </a:rPr>
              <a:t>form</a:t>
            </a:r>
            <a:endParaRPr lang="es-ES" sz="2400" b="1" dirty="0" smtClean="0">
              <a:solidFill>
                <a:schemeClr val="bg1"/>
              </a:solidFill>
            </a:endParaRP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s-ES" sz="2400" b="1" dirty="0" smtClean="0">
                <a:solidFill>
                  <a:schemeClr val="bg1"/>
                </a:solidFill>
              </a:rPr>
              <a:t>Currículum vítae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s-ES" sz="2400" b="1" dirty="0" err="1" smtClean="0">
                <a:solidFill>
                  <a:schemeClr val="bg1"/>
                </a:solidFill>
              </a:rPr>
              <a:t>Acord</a:t>
            </a:r>
            <a:r>
              <a:rPr lang="es-ES" sz="2400" b="1" dirty="0" smtClean="0">
                <a:solidFill>
                  <a:schemeClr val="bg1"/>
                </a:solidFill>
              </a:rPr>
              <a:t> </a:t>
            </a:r>
            <a:r>
              <a:rPr lang="es-ES" sz="2400" b="1" dirty="0" err="1" smtClean="0">
                <a:solidFill>
                  <a:schemeClr val="bg1"/>
                </a:solidFill>
              </a:rPr>
              <a:t>d’estudis</a:t>
            </a:r>
            <a:r>
              <a:rPr lang="es-ES" sz="2400" b="1" dirty="0" smtClean="0">
                <a:solidFill>
                  <a:schemeClr val="bg1"/>
                </a:solidFill>
              </a:rPr>
              <a:t> propi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s-ES" sz="2400" b="1" dirty="0" err="1" smtClean="0">
                <a:solidFill>
                  <a:schemeClr val="bg1"/>
                </a:solidFill>
              </a:rPr>
              <a:t>Sol.licitud</a:t>
            </a:r>
            <a:r>
              <a:rPr lang="es-ES" sz="2400" b="1" dirty="0" smtClean="0">
                <a:solidFill>
                  <a:schemeClr val="bg1"/>
                </a:solidFill>
              </a:rPr>
              <a:t> </a:t>
            </a:r>
            <a:r>
              <a:rPr lang="es-ES" sz="2400" b="1" dirty="0" err="1" smtClean="0">
                <a:solidFill>
                  <a:schemeClr val="bg1"/>
                </a:solidFill>
              </a:rPr>
              <a:t>allotjament</a:t>
            </a:r>
            <a:endParaRPr lang="es-ES" sz="2400" b="1" dirty="0" smtClean="0">
              <a:solidFill>
                <a:schemeClr val="bg1"/>
              </a:solidFill>
            </a:endParaRP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s-ES" sz="2400" b="1" dirty="0" err="1" smtClean="0">
                <a:solidFill>
                  <a:schemeClr val="bg1"/>
                </a:solidFill>
              </a:rPr>
              <a:t>Assegurança</a:t>
            </a:r>
            <a:r>
              <a:rPr lang="es-ES" sz="2400" b="1" dirty="0" smtClean="0">
                <a:solidFill>
                  <a:schemeClr val="bg1"/>
                </a:solidFill>
              </a:rPr>
              <a:t> </a:t>
            </a:r>
            <a:r>
              <a:rPr lang="es-ES" sz="2400" b="1" dirty="0" err="1" smtClean="0">
                <a:solidFill>
                  <a:schemeClr val="bg1"/>
                </a:solidFill>
              </a:rPr>
              <a:t>mèdica</a:t>
            </a:r>
            <a:endParaRPr lang="es-ES" sz="2400" b="1" dirty="0" smtClean="0">
              <a:solidFill>
                <a:schemeClr val="bg1"/>
              </a:solidFill>
            </a:endParaRP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s-ES" sz="2400" b="1" dirty="0" err="1" smtClean="0">
                <a:solidFill>
                  <a:schemeClr val="bg1"/>
                </a:solidFill>
              </a:rPr>
              <a:t>Altres</a:t>
            </a:r>
            <a:endParaRPr lang="es-ES" sz="2400" b="1" dirty="0" smtClean="0">
              <a:solidFill>
                <a:schemeClr val="bg1"/>
              </a:solidFill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2209339" y="2259822"/>
            <a:ext cx="3971504" cy="461665"/>
          </a:xfrm>
          <a:prstGeom prst="rect">
            <a:avLst/>
          </a:prstGeom>
          <a:solidFill>
            <a:srgbClr val="FFFF99"/>
          </a:solidFill>
          <a:ln w="25400">
            <a:solidFill>
              <a:srgbClr val="00148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rgbClr val="001489"/>
                </a:solidFill>
              </a:rPr>
              <a:t>ERASMUS+ i PROMETEU</a:t>
            </a:r>
            <a:endParaRPr lang="es-ES" sz="2400" b="1" dirty="0">
              <a:solidFill>
                <a:srgbClr val="0014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2234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a-ES" dirty="0" smtClean="0">
                <a:latin typeface="Georgia" panose="02040502050405020303" pitchFamily="18" charset="0"/>
              </a:rPr>
              <a:t>LEARNING AGREEMENT</a:t>
            </a:r>
            <a:endParaRPr lang="ca-ES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107" y="2130366"/>
            <a:ext cx="8803516" cy="1858164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ca-ES" sz="1600" dirty="0">
              <a:latin typeface="+mn-lt"/>
            </a:endParaRPr>
          </a:p>
          <a:p>
            <a:pPr marL="400050" lvl="1" indent="0">
              <a:buNone/>
            </a:pPr>
            <a:r>
              <a:rPr lang="ca-ES" sz="1800" dirty="0" smtClean="0">
                <a:latin typeface="+mn-lt"/>
              </a:rPr>
              <a:t>                     	</a:t>
            </a:r>
            <a:endParaRPr lang="ca-ES" sz="2400" dirty="0" smtClean="0">
              <a:latin typeface="+mn-lt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2800465" y="1758432"/>
            <a:ext cx="3884024" cy="461665"/>
          </a:xfrm>
          <a:prstGeom prst="rect">
            <a:avLst/>
          </a:prstGeom>
          <a:solidFill>
            <a:srgbClr val="FFFF99"/>
          </a:solidFill>
          <a:ln w="25400">
            <a:solidFill>
              <a:srgbClr val="00148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rgbClr val="001489"/>
                </a:solidFill>
              </a:rPr>
              <a:t>ERASMUS+ i PROMETEU</a:t>
            </a:r>
            <a:endParaRPr lang="es-ES" sz="2400" b="1" dirty="0">
              <a:solidFill>
                <a:srgbClr val="001489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138545" y="2309828"/>
            <a:ext cx="8938077" cy="3477875"/>
          </a:xfrm>
          <a:prstGeom prst="rect">
            <a:avLst/>
          </a:prstGeom>
          <a:solidFill>
            <a:srgbClr val="9999FF"/>
          </a:solidFill>
          <a:ln w="25400">
            <a:solidFill>
              <a:srgbClr val="001489"/>
            </a:solidFill>
          </a:ln>
        </p:spPr>
        <p:txBody>
          <a:bodyPr wrap="square" rtlCol="0"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s-ES" sz="2000" b="1" dirty="0" smtClean="0">
                <a:solidFill>
                  <a:schemeClr val="bg1"/>
                </a:solidFill>
              </a:rPr>
              <a:t>Seleccionar les </a:t>
            </a:r>
            <a:r>
              <a:rPr lang="es-ES" sz="2000" b="1" dirty="0" err="1" smtClean="0">
                <a:solidFill>
                  <a:schemeClr val="bg1"/>
                </a:solidFill>
              </a:rPr>
              <a:t>assignatures</a:t>
            </a:r>
            <a:r>
              <a:rPr lang="es-ES" sz="2000" b="1" dirty="0" smtClean="0">
                <a:solidFill>
                  <a:schemeClr val="bg1"/>
                </a:solidFill>
              </a:rPr>
              <a:t> que es </a:t>
            </a:r>
            <a:r>
              <a:rPr lang="es-ES" sz="2000" b="1" dirty="0" err="1" smtClean="0">
                <a:solidFill>
                  <a:schemeClr val="bg1"/>
                </a:solidFill>
              </a:rPr>
              <a:t>volen</a:t>
            </a:r>
            <a:r>
              <a:rPr lang="es-ES" sz="2000" b="1" dirty="0" smtClean="0">
                <a:solidFill>
                  <a:schemeClr val="bg1"/>
                </a:solidFill>
              </a:rPr>
              <a:t> cursar a la </a:t>
            </a:r>
            <a:r>
              <a:rPr lang="es-ES" sz="2000" b="1" dirty="0" err="1" smtClean="0">
                <a:solidFill>
                  <a:schemeClr val="bg1"/>
                </a:solidFill>
              </a:rPr>
              <a:t>universitat</a:t>
            </a:r>
            <a:r>
              <a:rPr lang="es-ES" sz="2000" b="1" dirty="0" smtClean="0">
                <a:solidFill>
                  <a:schemeClr val="bg1"/>
                </a:solidFill>
              </a:rPr>
              <a:t> de </a:t>
            </a:r>
            <a:r>
              <a:rPr lang="es-ES" sz="2000" b="1" dirty="0" err="1" smtClean="0">
                <a:solidFill>
                  <a:schemeClr val="bg1"/>
                </a:solidFill>
              </a:rPr>
              <a:t>destí</a:t>
            </a:r>
            <a:r>
              <a:rPr lang="es-ES" sz="2000" b="1" dirty="0" smtClean="0">
                <a:solidFill>
                  <a:schemeClr val="bg1"/>
                </a:solidFill>
              </a:rPr>
              <a:t> (mirar al </a:t>
            </a:r>
            <a:r>
              <a:rPr lang="es-ES" sz="2000" b="1" dirty="0" err="1" smtClean="0">
                <a:solidFill>
                  <a:schemeClr val="bg1"/>
                </a:solidFill>
              </a:rPr>
              <a:t>seu</a:t>
            </a:r>
            <a:r>
              <a:rPr lang="es-ES" sz="2000" b="1" dirty="0" smtClean="0">
                <a:solidFill>
                  <a:schemeClr val="bg1"/>
                </a:solidFill>
              </a:rPr>
              <a:t> web)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s-ES" sz="2000" b="1" dirty="0" smtClean="0">
                <a:solidFill>
                  <a:schemeClr val="bg1"/>
                </a:solidFill>
              </a:rPr>
              <a:t>Seleccionar les </a:t>
            </a:r>
            <a:r>
              <a:rPr lang="es-ES" sz="2000" b="1" dirty="0" err="1" smtClean="0">
                <a:solidFill>
                  <a:schemeClr val="bg1"/>
                </a:solidFill>
              </a:rPr>
              <a:t>assignatures</a:t>
            </a:r>
            <a:r>
              <a:rPr lang="es-ES" sz="2000" b="1" dirty="0" smtClean="0">
                <a:solidFill>
                  <a:schemeClr val="bg1"/>
                </a:solidFill>
              </a:rPr>
              <a:t> que es </a:t>
            </a:r>
            <a:r>
              <a:rPr lang="es-ES" sz="2000" b="1" dirty="0" err="1" smtClean="0">
                <a:solidFill>
                  <a:schemeClr val="bg1"/>
                </a:solidFill>
              </a:rPr>
              <a:t>volen</a:t>
            </a:r>
            <a:r>
              <a:rPr lang="es-ES" sz="2000" b="1" dirty="0" smtClean="0">
                <a:solidFill>
                  <a:schemeClr val="bg1"/>
                </a:solidFill>
              </a:rPr>
              <a:t> convalidar a la </a:t>
            </a:r>
            <a:r>
              <a:rPr lang="es-ES" sz="2000" b="1" dirty="0" err="1" smtClean="0">
                <a:solidFill>
                  <a:schemeClr val="bg1"/>
                </a:solidFill>
              </a:rPr>
              <a:t>UdG</a:t>
            </a:r>
            <a:r>
              <a:rPr lang="es-ES" sz="2000" b="1" dirty="0" smtClean="0">
                <a:solidFill>
                  <a:schemeClr val="bg1"/>
                </a:solidFill>
              </a:rPr>
              <a:t> (programa </a:t>
            </a:r>
            <a:r>
              <a:rPr lang="es-ES" sz="2000" b="1" dirty="0" err="1" smtClean="0">
                <a:solidFill>
                  <a:schemeClr val="bg1"/>
                </a:solidFill>
              </a:rPr>
              <a:t>d’assignatura</a:t>
            </a:r>
            <a:r>
              <a:rPr lang="es-ES" sz="2000" b="1" dirty="0" smtClean="0">
                <a:solidFill>
                  <a:schemeClr val="bg1"/>
                </a:solidFill>
              </a:rPr>
              <a:t> similar)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s-ES" sz="2000" b="1" dirty="0" err="1" smtClean="0">
                <a:solidFill>
                  <a:schemeClr val="bg1"/>
                </a:solidFill>
              </a:rPr>
              <a:t>Estades</a:t>
            </a:r>
            <a:r>
              <a:rPr lang="es-ES" sz="2000" b="1" dirty="0" smtClean="0">
                <a:solidFill>
                  <a:schemeClr val="bg1"/>
                </a:solidFill>
              </a:rPr>
              <a:t> </a:t>
            </a:r>
            <a:r>
              <a:rPr lang="es-ES" sz="2000" b="1" dirty="0" err="1" smtClean="0">
                <a:solidFill>
                  <a:schemeClr val="bg1"/>
                </a:solidFill>
              </a:rPr>
              <a:t>d’un</a:t>
            </a:r>
            <a:r>
              <a:rPr lang="es-ES" sz="2000" b="1" dirty="0" smtClean="0">
                <a:solidFill>
                  <a:schemeClr val="bg1"/>
                </a:solidFill>
              </a:rPr>
              <a:t> semestre: </a:t>
            </a:r>
            <a:r>
              <a:rPr lang="es-ES" sz="2000" b="1" dirty="0" err="1" smtClean="0">
                <a:solidFill>
                  <a:schemeClr val="bg1"/>
                </a:solidFill>
              </a:rPr>
              <a:t>mínim</a:t>
            </a:r>
            <a:r>
              <a:rPr lang="es-ES" sz="2000" b="1" dirty="0" smtClean="0">
                <a:solidFill>
                  <a:schemeClr val="bg1"/>
                </a:solidFill>
              </a:rPr>
              <a:t> 15 ECTS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s-ES" sz="2000" b="1" dirty="0" err="1" smtClean="0">
                <a:solidFill>
                  <a:schemeClr val="bg1"/>
                </a:solidFill>
              </a:rPr>
              <a:t>Estades</a:t>
            </a:r>
            <a:r>
              <a:rPr lang="es-ES" sz="2000" b="1" dirty="0" smtClean="0">
                <a:solidFill>
                  <a:schemeClr val="bg1"/>
                </a:solidFill>
              </a:rPr>
              <a:t> </a:t>
            </a:r>
            <a:r>
              <a:rPr lang="es-ES" sz="2000" b="1" dirty="0" err="1" smtClean="0">
                <a:solidFill>
                  <a:schemeClr val="bg1"/>
                </a:solidFill>
              </a:rPr>
              <a:t>anuals</a:t>
            </a:r>
            <a:r>
              <a:rPr lang="es-ES" sz="2000" b="1" dirty="0" smtClean="0">
                <a:solidFill>
                  <a:schemeClr val="bg1"/>
                </a:solidFill>
              </a:rPr>
              <a:t>: </a:t>
            </a:r>
            <a:r>
              <a:rPr lang="es-ES" sz="2000" b="1" dirty="0" err="1" smtClean="0">
                <a:solidFill>
                  <a:schemeClr val="bg1"/>
                </a:solidFill>
              </a:rPr>
              <a:t>mínim</a:t>
            </a:r>
            <a:r>
              <a:rPr lang="es-ES" sz="2000" b="1" dirty="0" smtClean="0">
                <a:solidFill>
                  <a:schemeClr val="bg1"/>
                </a:solidFill>
              </a:rPr>
              <a:t> 30 ECTS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s-ES" sz="2000" b="1" dirty="0" err="1" smtClean="0">
                <a:solidFill>
                  <a:schemeClr val="bg1"/>
                </a:solidFill>
              </a:rPr>
              <a:t>Juliol</a:t>
            </a:r>
            <a:r>
              <a:rPr lang="es-ES" sz="2000" b="1" dirty="0" smtClean="0">
                <a:solidFill>
                  <a:schemeClr val="bg1"/>
                </a:solidFill>
              </a:rPr>
              <a:t>: </a:t>
            </a:r>
            <a:r>
              <a:rPr lang="es-ES" sz="2000" dirty="0" err="1" smtClean="0">
                <a:solidFill>
                  <a:schemeClr val="bg1"/>
                </a:solidFill>
              </a:rPr>
              <a:t>incloure</a:t>
            </a:r>
            <a:r>
              <a:rPr lang="es-ES" sz="2000" dirty="0" smtClean="0">
                <a:solidFill>
                  <a:schemeClr val="bg1"/>
                </a:solidFill>
              </a:rPr>
              <a:t> a la matrícula </a:t>
            </a:r>
            <a:r>
              <a:rPr lang="es-ES" sz="2000" dirty="0" err="1" smtClean="0">
                <a:solidFill>
                  <a:schemeClr val="bg1"/>
                </a:solidFill>
              </a:rPr>
              <a:t>UdG</a:t>
            </a:r>
            <a:r>
              <a:rPr lang="es-ES" sz="2000" dirty="0" smtClean="0">
                <a:solidFill>
                  <a:schemeClr val="bg1"/>
                </a:solidFill>
              </a:rPr>
              <a:t> les </a:t>
            </a:r>
            <a:r>
              <a:rPr lang="es-ES" sz="2000" dirty="0" err="1" smtClean="0">
                <a:solidFill>
                  <a:schemeClr val="bg1"/>
                </a:solidFill>
              </a:rPr>
              <a:t>assignatures</a:t>
            </a:r>
            <a:r>
              <a:rPr lang="es-ES" sz="2000" dirty="0" smtClean="0">
                <a:solidFill>
                  <a:schemeClr val="bg1"/>
                </a:solidFill>
              </a:rPr>
              <a:t> </a:t>
            </a:r>
            <a:r>
              <a:rPr lang="es-ES" sz="2000" dirty="0" err="1" smtClean="0">
                <a:solidFill>
                  <a:schemeClr val="bg1"/>
                </a:solidFill>
              </a:rPr>
              <a:t>seleccionades</a:t>
            </a:r>
            <a:r>
              <a:rPr lang="es-ES" sz="2000" dirty="0" smtClean="0">
                <a:solidFill>
                  <a:schemeClr val="bg1"/>
                </a:solidFill>
              </a:rPr>
              <a:t> en el programa de </a:t>
            </a:r>
            <a:r>
              <a:rPr lang="es-ES" sz="2000" dirty="0" err="1" smtClean="0">
                <a:solidFill>
                  <a:schemeClr val="bg1"/>
                </a:solidFill>
              </a:rPr>
              <a:t>mobilitat</a:t>
            </a:r>
            <a:endParaRPr lang="es-ES" sz="2000" dirty="0" smtClean="0">
              <a:solidFill>
                <a:schemeClr val="bg1"/>
              </a:solidFill>
            </a:endParaRP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s-ES" sz="2000" b="1" dirty="0" err="1" smtClean="0">
                <a:solidFill>
                  <a:schemeClr val="bg1"/>
                </a:solidFill>
              </a:rPr>
              <a:t>Assignatures</a:t>
            </a:r>
            <a:r>
              <a:rPr lang="es-ES" sz="2000" b="1" dirty="0" smtClean="0">
                <a:solidFill>
                  <a:schemeClr val="bg1"/>
                </a:solidFill>
              </a:rPr>
              <a:t> </a:t>
            </a:r>
            <a:r>
              <a:rPr lang="es-ES" sz="2000" b="1" dirty="0" err="1" smtClean="0">
                <a:solidFill>
                  <a:schemeClr val="bg1"/>
                </a:solidFill>
              </a:rPr>
              <a:t>suspeses</a:t>
            </a:r>
            <a:r>
              <a:rPr lang="es-ES" sz="2000" b="1" dirty="0" smtClean="0">
                <a:solidFill>
                  <a:schemeClr val="bg1"/>
                </a:solidFill>
              </a:rPr>
              <a:t> o no </a:t>
            </a:r>
            <a:r>
              <a:rPr lang="es-ES" sz="2000" b="1" dirty="0" err="1" smtClean="0">
                <a:solidFill>
                  <a:schemeClr val="bg1"/>
                </a:solidFill>
              </a:rPr>
              <a:t>presentades</a:t>
            </a:r>
            <a:r>
              <a:rPr lang="es-ES" sz="2000" b="1" dirty="0" smtClean="0">
                <a:solidFill>
                  <a:schemeClr val="bg1"/>
                </a:solidFill>
              </a:rPr>
              <a:t>: </a:t>
            </a:r>
            <a:r>
              <a:rPr lang="es-ES" sz="2000" dirty="0" smtClean="0">
                <a:solidFill>
                  <a:schemeClr val="bg1"/>
                </a:solidFill>
              </a:rPr>
              <a:t>cal tornar-se a matricular </a:t>
            </a:r>
            <a:r>
              <a:rPr lang="es-ES" sz="2000" dirty="0" err="1" smtClean="0">
                <a:solidFill>
                  <a:schemeClr val="bg1"/>
                </a:solidFill>
              </a:rPr>
              <a:t>però</a:t>
            </a:r>
            <a:r>
              <a:rPr lang="es-ES" sz="2000" dirty="0" smtClean="0">
                <a:solidFill>
                  <a:schemeClr val="bg1"/>
                </a:solidFill>
              </a:rPr>
              <a:t> no es poden cursar </a:t>
            </a:r>
            <a:r>
              <a:rPr lang="es-ES" sz="2000" dirty="0" err="1" smtClean="0">
                <a:solidFill>
                  <a:schemeClr val="bg1"/>
                </a:solidFill>
              </a:rPr>
              <a:t>dins</a:t>
            </a:r>
            <a:r>
              <a:rPr lang="es-ES" sz="2000" dirty="0" smtClean="0">
                <a:solidFill>
                  <a:schemeClr val="bg1"/>
                </a:solidFill>
              </a:rPr>
              <a:t> el programa de </a:t>
            </a:r>
            <a:r>
              <a:rPr lang="es-ES" sz="2000" dirty="0" smtClean="0">
                <a:solidFill>
                  <a:schemeClr val="bg1"/>
                </a:solidFill>
              </a:rPr>
              <a:t>Mobilitat (</a:t>
            </a:r>
            <a:r>
              <a:rPr lang="es-ES" sz="2000" dirty="0" err="1" smtClean="0">
                <a:solidFill>
                  <a:schemeClr val="bg1"/>
                </a:solidFill>
              </a:rPr>
              <a:t>amb</a:t>
            </a:r>
            <a:r>
              <a:rPr lang="es-ES" sz="2000" dirty="0" smtClean="0">
                <a:solidFill>
                  <a:schemeClr val="bg1"/>
                </a:solidFill>
              </a:rPr>
              <a:t> </a:t>
            </a:r>
            <a:r>
              <a:rPr lang="es-ES" sz="2000" dirty="0" err="1" smtClean="0">
                <a:solidFill>
                  <a:schemeClr val="bg1"/>
                </a:solidFill>
              </a:rPr>
              <a:t>excepcions</a:t>
            </a:r>
            <a:r>
              <a:rPr lang="es-ES" sz="2000" dirty="0" smtClean="0">
                <a:solidFill>
                  <a:schemeClr val="bg1"/>
                </a:solidFill>
              </a:rPr>
              <a:t> </a:t>
            </a:r>
            <a:r>
              <a:rPr lang="es-ES" sz="2000" dirty="0" err="1" smtClean="0">
                <a:solidFill>
                  <a:schemeClr val="bg1"/>
                </a:solidFill>
              </a:rPr>
              <a:t>prèvia</a:t>
            </a:r>
            <a:r>
              <a:rPr lang="es-ES" sz="2000" dirty="0" smtClean="0">
                <a:solidFill>
                  <a:schemeClr val="bg1"/>
                </a:solidFill>
              </a:rPr>
              <a:t> </a:t>
            </a:r>
            <a:r>
              <a:rPr lang="es-ES" sz="2000" dirty="0" err="1" smtClean="0">
                <a:solidFill>
                  <a:schemeClr val="bg1"/>
                </a:solidFill>
              </a:rPr>
              <a:t>conformitat</a:t>
            </a:r>
            <a:r>
              <a:rPr lang="es-ES" sz="2000" dirty="0" smtClean="0">
                <a:solidFill>
                  <a:schemeClr val="bg1"/>
                </a:solidFill>
              </a:rPr>
              <a:t> del coordinador</a:t>
            </a:r>
            <a:r>
              <a:rPr lang="es-ES" sz="2000" dirty="0" smtClean="0">
                <a:solidFill>
                  <a:schemeClr val="bg1"/>
                </a:solidFill>
              </a:rPr>
              <a:t>/coordinadora)</a:t>
            </a:r>
            <a:r>
              <a:rPr lang="es-ES" sz="2000" dirty="0" smtClean="0">
                <a:solidFill>
                  <a:schemeClr val="bg1"/>
                </a:solidFill>
              </a:rPr>
              <a:t>. </a:t>
            </a:r>
            <a:endParaRPr lang="es-E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8570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a-ES" sz="3000" dirty="0" smtClean="0">
                <a:latin typeface="Georgia" panose="02040502050405020303" pitchFamily="18" charset="0"/>
              </a:rPr>
              <a:t>Terminis per fer arribar el </a:t>
            </a:r>
            <a:r>
              <a:rPr lang="ca-ES" sz="3000" dirty="0" err="1" smtClean="0">
                <a:latin typeface="Georgia" panose="02040502050405020303" pitchFamily="18" charset="0"/>
              </a:rPr>
              <a:t>Learning</a:t>
            </a:r>
            <a:r>
              <a:rPr lang="ca-ES" sz="3000" dirty="0" smtClean="0">
                <a:latin typeface="Georgia" panose="02040502050405020303" pitchFamily="18" charset="0"/>
              </a:rPr>
              <a:t> </a:t>
            </a:r>
            <a:r>
              <a:rPr lang="ca-ES" sz="3000" dirty="0" err="1" smtClean="0">
                <a:latin typeface="Georgia" panose="02040502050405020303" pitchFamily="18" charset="0"/>
              </a:rPr>
              <a:t>Agreement</a:t>
            </a:r>
            <a:r>
              <a:rPr lang="ca-ES" sz="3000" dirty="0" smtClean="0">
                <a:latin typeface="Georgia" panose="02040502050405020303" pitchFamily="18" charset="0"/>
              </a:rPr>
              <a:t> a la secció de mobilitat internacional-EPS</a:t>
            </a:r>
            <a:endParaRPr lang="ca-ES" sz="3000" dirty="0">
              <a:latin typeface="Georgia" panose="02040502050405020303" pitchFamily="18" charset="0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273108" y="1860396"/>
            <a:ext cx="8629646" cy="48624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4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0050" lvl="1" indent="0">
              <a:buNone/>
            </a:pPr>
            <a:endParaRPr lang="ca-ES" dirty="0">
              <a:solidFill>
                <a:srgbClr val="00148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buFontTx/>
              <a:buChar char="-"/>
            </a:pPr>
            <a:endParaRPr lang="ca-ES" dirty="0" smtClean="0">
              <a:solidFill>
                <a:srgbClr val="00148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buFontTx/>
              <a:buChar char="-"/>
            </a:pPr>
            <a:endParaRPr lang="ca-ES" dirty="0" smtClean="0">
              <a:solidFill>
                <a:srgbClr val="00148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ca-E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426720" y="2025004"/>
            <a:ext cx="3884024" cy="830997"/>
          </a:xfrm>
          <a:prstGeom prst="rect">
            <a:avLst/>
          </a:prstGeom>
          <a:solidFill>
            <a:srgbClr val="FFFF99"/>
          </a:solidFill>
          <a:ln w="25400">
            <a:solidFill>
              <a:srgbClr val="00148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err="1" smtClean="0">
                <a:solidFill>
                  <a:srgbClr val="001489"/>
                </a:solidFill>
              </a:rPr>
              <a:t>Mobilitat</a:t>
            </a:r>
            <a:r>
              <a:rPr lang="es-ES" sz="2400" b="1" dirty="0" smtClean="0">
                <a:solidFill>
                  <a:srgbClr val="001489"/>
                </a:solidFill>
              </a:rPr>
              <a:t> primer semestre o anual</a:t>
            </a:r>
            <a:endParaRPr lang="es-ES" sz="2400" b="1" dirty="0">
              <a:solidFill>
                <a:srgbClr val="001489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5018730" y="2394336"/>
            <a:ext cx="3884024" cy="461665"/>
          </a:xfrm>
          <a:prstGeom prst="rect">
            <a:avLst/>
          </a:prstGeom>
          <a:solidFill>
            <a:srgbClr val="FFFF99"/>
          </a:solidFill>
          <a:ln w="25400">
            <a:solidFill>
              <a:srgbClr val="00148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err="1" smtClean="0">
                <a:solidFill>
                  <a:srgbClr val="001489"/>
                </a:solidFill>
              </a:rPr>
              <a:t>Mobilitat</a:t>
            </a:r>
            <a:r>
              <a:rPr lang="es-ES" sz="2400" b="1" dirty="0" smtClean="0">
                <a:solidFill>
                  <a:srgbClr val="001489"/>
                </a:solidFill>
              </a:rPr>
              <a:t> </a:t>
            </a:r>
            <a:r>
              <a:rPr lang="es-ES" sz="2400" b="1" dirty="0" err="1" smtClean="0">
                <a:solidFill>
                  <a:srgbClr val="001489"/>
                </a:solidFill>
              </a:rPr>
              <a:t>segon</a:t>
            </a:r>
            <a:r>
              <a:rPr lang="es-ES" sz="2400" b="1" dirty="0" smtClean="0">
                <a:solidFill>
                  <a:srgbClr val="001489"/>
                </a:solidFill>
              </a:rPr>
              <a:t> semestre</a:t>
            </a:r>
            <a:endParaRPr lang="es-ES" sz="2400" b="1" dirty="0">
              <a:solidFill>
                <a:srgbClr val="001489"/>
              </a:solidFill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431073" y="3374569"/>
            <a:ext cx="3884024" cy="461665"/>
          </a:xfrm>
          <a:prstGeom prst="rect">
            <a:avLst/>
          </a:prstGeom>
          <a:solidFill>
            <a:srgbClr val="9999FF"/>
          </a:solidFill>
          <a:ln w="25400">
            <a:solidFill>
              <a:srgbClr val="00148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chemeClr val="bg1"/>
                </a:solidFill>
              </a:rPr>
              <a:t>14 </a:t>
            </a:r>
            <a:r>
              <a:rPr lang="es-ES" sz="2400" b="1" dirty="0" smtClean="0">
                <a:solidFill>
                  <a:schemeClr val="bg1"/>
                </a:solidFill>
              </a:rPr>
              <a:t>de </a:t>
            </a:r>
            <a:r>
              <a:rPr lang="es-ES" sz="2400" b="1" dirty="0" err="1" smtClean="0">
                <a:solidFill>
                  <a:schemeClr val="bg1"/>
                </a:solidFill>
              </a:rPr>
              <a:t>juny</a:t>
            </a:r>
            <a:r>
              <a:rPr lang="es-ES" sz="2400" b="1" dirty="0" smtClean="0">
                <a:solidFill>
                  <a:schemeClr val="bg1"/>
                </a:solidFill>
              </a:rPr>
              <a:t> de </a:t>
            </a:r>
            <a:r>
              <a:rPr lang="es-ES" sz="2400" b="1" dirty="0" smtClean="0">
                <a:solidFill>
                  <a:schemeClr val="bg1"/>
                </a:solidFill>
              </a:rPr>
              <a:t>2019</a:t>
            </a:r>
            <a:endParaRPr lang="es-ES" sz="2400" b="1" dirty="0">
              <a:solidFill>
                <a:schemeClr val="bg1"/>
              </a:solidFill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4841436" y="3374568"/>
            <a:ext cx="3884024" cy="461665"/>
          </a:xfrm>
          <a:prstGeom prst="rect">
            <a:avLst/>
          </a:prstGeom>
          <a:solidFill>
            <a:srgbClr val="9999FF"/>
          </a:solidFill>
          <a:ln w="25400">
            <a:solidFill>
              <a:srgbClr val="00148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chemeClr val="bg1"/>
                </a:solidFill>
              </a:rPr>
              <a:t>31 </a:t>
            </a:r>
            <a:r>
              <a:rPr lang="es-ES" sz="2400" b="1" dirty="0" err="1" smtClean="0">
                <a:solidFill>
                  <a:schemeClr val="bg1"/>
                </a:solidFill>
              </a:rPr>
              <a:t>d’octubre</a:t>
            </a:r>
            <a:r>
              <a:rPr lang="es-ES" sz="2400" b="1" dirty="0" smtClean="0">
                <a:solidFill>
                  <a:schemeClr val="bg1"/>
                </a:solidFill>
              </a:rPr>
              <a:t> de</a:t>
            </a:r>
            <a:r>
              <a:rPr lang="es-ES" sz="2400" b="1" dirty="0" smtClean="0">
                <a:solidFill>
                  <a:schemeClr val="bg1"/>
                </a:solidFill>
              </a:rPr>
              <a:t> 2019</a:t>
            </a:r>
            <a:endParaRPr lang="es-E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096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a-ES" sz="2000" b="1" dirty="0">
                <a:solidFill>
                  <a:srgbClr val="001489"/>
                </a:solidFill>
                <a:latin typeface="Georgia" panose="02040502050405020303" pitchFamily="18" charset="0"/>
                <a:cs typeface="Calibri" panose="020F0502020204030204" pitchFamily="34" charset="0"/>
              </a:rPr>
              <a:t>PROGRAMES DE MOBILITAT </a:t>
            </a:r>
            <a:br>
              <a:rPr lang="ca-ES" sz="2000" b="1" dirty="0">
                <a:solidFill>
                  <a:srgbClr val="001489"/>
                </a:solidFill>
                <a:latin typeface="Georgia" panose="02040502050405020303" pitchFamily="18" charset="0"/>
                <a:cs typeface="Calibri" panose="020F0502020204030204" pitchFamily="34" charset="0"/>
              </a:rPr>
            </a:br>
            <a:r>
              <a:rPr lang="ca-ES" sz="2000" b="1" dirty="0">
                <a:solidFill>
                  <a:srgbClr val="001489"/>
                </a:solidFill>
                <a:latin typeface="Georgia" panose="02040502050405020303" pitchFamily="18" charset="0"/>
                <a:cs typeface="Calibri" panose="020F0502020204030204" pitchFamily="34" charset="0"/>
              </a:rPr>
              <a:t>CURS </a:t>
            </a:r>
            <a:r>
              <a:rPr lang="ca-ES" sz="2000" b="1" dirty="0" smtClean="0">
                <a:solidFill>
                  <a:srgbClr val="001489"/>
                </a:solidFill>
                <a:latin typeface="Georgia" panose="02040502050405020303" pitchFamily="18" charset="0"/>
                <a:cs typeface="Calibri" panose="020F0502020204030204" pitchFamily="34" charset="0"/>
              </a:rPr>
              <a:t>2019-2020</a:t>
            </a:r>
            <a:r>
              <a:rPr lang="ca-ES" sz="2000" b="1" dirty="0">
                <a:solidFill>
                  <a:srgbClr val="001489"/>
                </a:solidFill>
                <a:latin typeface="Georgia" panose="02040502050405020303" pitchFamily="18" charset="0"/>
                <a:cs typeface="Calibri" panose="020F0502020204030204" pitchFamily="34" charset="0"/>
              </a:rPr>
              <a:t/>
            </a:r>
            <a:br>
              <a:rPr lang="ca-ES" sz="2000" b="1" dirty="0">
                <a:solidFill>
                  <a:srgbClr val="001489"/>
                </a:solidFill>
                <a:latin typeface="Georgia" panose="02040502050405020303" pitchFamily="18" charset="0"/>
                <a:cs typeface="Calibri" panose="020F0502020204030204" pitchFamily="34" charset="0"/>
              </a:rPr>
            </a:br>
            <a:r>
              <a:rPr lang="ca-ES" sz="2000" b="1" dirty="0">
                <a:latin typeface="Georgia" panose="02040502050405020303" pitchFamily="18" charset="0"/>
                <a:cs typeface="Calibri" panose="020F0502020204030204" pitchFamily="34" charset="0"/>
              </a:rPr>
              <a:t/>
            </a:r>
            <a:br>
              <a:rPr lang="ca-ES" sz="2000" b="1" dirty="0">
                <a:latin typeface="Georgia" panose="02040502050405020303" pitchFamily="18" charset="0"/>
                <a:cs typeface="Calibri" panose="020F0502020204030204" pitchFamily="34" charset="0"/>
              </a:rPr>
            </a:br>
            <a:r>
              <a:rPr lang="ca-ES" sz="2000" b="1" dirty="0">
                <a:solidFill>
                  <a:srgbClr val="FF0000"/>
                </a:solidFill>
                <a:latin typeface="Georgia" panose="02040502050405020303" pitchFamily="18" charset="0"/>
                <a:cs typeface="Calibri" panose="020F0502020204030204" pitchFamily="34" charset="0"/>
              </a:rPr>
              <a:t>   TRÀMITS ACADÈMICS i DOCUMENTACIÓ</a:t>
            </a:r>
            <a:br>
              <a:rPr lang="ca-ES" sz="2000" b="1" dirty="0">
                <a:solidFill>
                  <a:srgbClr val="FF0000"/>
                </a:solidFill>
                <a:latin typeface="Georgia" panose="02040502050405020303" pitchFamily="18" charset="0"/>
                <a:cs typeface="Calibri" panose="020F0502020204030204" pitchFamily="34" charset="0"/>
              </a:rPr>
            </a:br>
            <a:endParaRPr lang="ca-ES" sz="2000" b="1" dirty="0">
              <a:latin typeface="Georgia" panose="02040502050405020303" pitchFamily="18" charset="0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273108" y="1860396"/>
            <a:ext cx="8629646" cy="48624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4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a-E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2209339" y="3009923"/>
            <a:ext cx="3971504" cy="1938992"/>
          </a:xfrm>
          <a:prstGeom prst="rect">
            <a:avLst/>
          </a:prstGeom>
          <a:solidFill>
            <a:srgbClr val="9999FF"/>
          </a:solidFill>
          <a:ln w="25400">
            <a:solidFill>
              <a:srgbClr val="00148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err="1" smtClean="0">
                <a:solidFill>
                  <a:schemeClr val="bg1"/>
                </a:solidFill>
              </a:rPr>
              <a:t>Secció</a:t>
            </a:r>
            <a:r>
              <a:rPr lang="es-ES" sz="2400" b="1" dirty="0" smtClean="0">
                <a:solidFill>
                  <a:schemeClr val="bg1"/>
                </a:solidFill>
              </a:rPr>
              <a:t> de </a:t>
            </a:r>
            <a:r>
              <a:rPr lang="es-ES" sz="2400" b="1" dirty="0" err="1">
                <a:solidFill>
                  <a:schemeClr val="bg1"/>
                </a:solidFill>
              </a:rPr>
              <a:t>M</a:t>
            </a:r>
            <a:r>
              <a:rPr lang="es-ES" sz="2400" b="1" dirty="0" err="1" smtClean="0">
                <a:solidFill>
                  <a:schemeClr val="bg1"/>
                </a:solidFill>
              </a:rPr>
              <a:t>obilitat</a:t>
            </a:r>
            <a:r>
              <a:rPr lang="es-ES" sz="2400" b="1" dirty="0" smtClean="0">
                <a:solidFill>
                  <a:schemeClr val="bg1"/>
                </a:solidFill>
              </a:rPr>
              <a:t> Internacional</a:t>
            </a:r>
          </a:p>
          <a:p>
            <a:pPr algn="ctr"/>
            <a:r>
              <a:rPr lang="es-ES" sz="2400" b="1" dirty="0" smtClean="0">
                <a:solidFill>
                  <a:schemeClr val="bg1"/>
                </a:solidFill>
              </a:rPr>
              <a:t>Anna </a:t>
            </a:r>
            <a:r>
              <a:rPr lang="es-ES" sz="2400" b="1" dirty="0" err="1" smtClean="0">
                <a:solidFill>
                  <a:schemeClr val="bg1"/>
                </a:solidFill>
              </a:rPr>
              <a:t>Critg</a:t>
            </a:r>
            <a:r>
              <a:rPr lang="es-ES" sz="2400" b="1" dirty="0" smtClean="0">
                <a:solidFill>
                  <a:schemeClr val="bg1"/>
                </a:solidFill>
              </a:rPr>
              <a:t> i Alsina</a:t>
            </a:r>
          </a:p>
          <a:p>
            <a:pPr algn="ctr"/>
            <a:r>
              <a:rPr lang="es-ES" sz="2400" b="1" dirty="0" smtClean="0">
                <a:solidFill>
                  <a:schemeClr val="bg1"/>
                </a:solidFill>
                <a:hlinkClick r:id="rId2"/>
              </a:rPr>
              <a:t>relinter@eps.udg.edu</a:t>
            </a:r>
            <a:endParaRPr lang="es-ES" sz="2400" b="1" dirty="0" smtClean="0">
              <a:solidFill>
                <a:schemeClr val="bg1"/>
              </a:solidFill>
            </a:endParaRPr>
          </a:p>
          <a:p>
            <a:pPr algn="ctr"/>
            <a:r>
              <a:rPr lang="es-ES" sz="2400" b="1" dirty="0" err="1" smtClean="0">
                <a:solidFill>
                  <a:schemeClr val="bg1"/>
                </a:solidFill>
              </a:rPr>
              <a:t>Tlf</a:t>
            </a:r>
            <a:r>
              <a:rPr lang="es-ES" sz="2400" b="1" dirty="0" smtClean="0">
                <a:solidFill>
                  <a:schemeClr val="bg1"/>
                </a:solidFill>
              </a:rPr>
              <a:t>: 972.41.84.20</a:t>
            </a:r>
          </a:p>
        </p:txBody>
      </p:sp>
    </p:spTree>
    <p:extLst>
      <p:ext uri="{BB962C8B-B14F-4D97-AF65-F5344CB8AC3E}">
        <p14:creationId xmlns:p14="http://schemas.microsoft.com/office/powerpoint/2010/main" val="2830885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5943</TotalTime>
  <Words>470</Words>
  <Application>Microsoft Office PowerPoint</Application>
  <PresentationFormat>Presentación en pantalla (4:3)</PresentationFormat>
  <Paragraphs>80</Paragraphs>
  <Slides>9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5" baseType="lpstr">
      <vt:lpstr>Arial</vt:lpstr>
      <vt:lpstr>Calibri</vt:lpstr>
      <vt:lpstr>Georgia</vt:lpstr>
      <vt:lpstr>Gill Sans</vt:lpstr>
      <vt:lpstr>Times New Roman</vt:lpstr>
      <vt:lpstr>Office Theme</vt:lpstr>
      <vt:lpstr>Presentación de PowerPoint</vt:lpstr>
      <vt:lpstr>TRÀMITS AMB L’OFICINA DE RELACIONS EXTERIORS (Mobilitat ERASMUS+)</vt:lpstr>
      <vt:lpstr>TRÀMITS AMB L’OFICINA DE RELACIONS EXTERIORS-AJUTS I BEQUES</vt:lpstr>
      <vt:lpstr>Tràmits Relacions Internacionals EPS</vt:lpstr>
      <vt:lpstr>Tràmits Relacions Internacionals EPS TFG/TFM</vt:lpstr>
      <vt:lpstr>Tràmits relacionats amb la Institució receptora</vt:lpstr>
      <vt:lpstr>LEARNING AGREEMENT</vt:lpstr>
      <vt:lpstr>Terminis per fer arribar el Learning Agreement a la secció de mobilitat internacional-EPS</vt:lpstr>
      <vt:lpstr>PROGRAMES DE MOBILITAT  CURS 2019-2020     TRÀMITS ACADÈMICS i DOCUMENTACIÓ </vt:lpstr>
    </vt:vector>
  </TitlesOfParts>
  <Company>Universitat de Girona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fadsfadsf</dc:title>
  <dc:creator>Norbert Blanco</dc:creator>
  <cp:lastModifiedBy>Anna Critg Alsina</cp:lastModifiedBy>
  <cp:revision>419</cp:revision>
  <cp:lastPrinted>2017-01-12T12:28:38Z</cp:lastPrinted>
  <dcterms:created xsi:type="dcterms:W3CDTF">2012-12-18T16:10:02Z</dcterms:created>
  <dcterms:modified xsi:type="dcterms:W3CDTF">2019-05-20T10:30:26Z</dcterms:modified>
</cp:coreProperties>
</file>