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96" r:id="rId1"/>
  </p:sldMasterIdLst>
  <p:notesMasterIdLst>
    <p:notesMasterId r:id="rId26"/>
  </p:notesMasterIdLst>
  <p:handoutMasterIdLst>
    <p:handoutMasterId r:id="rId27"/>
  </p:handoutMasterIdLst>
  <p:sldIdLst>
    <p:sldId id="277" r:id="rId2"/>
    <p:sldId id="281" r:id="rId3"/>
    <p:sldId id="282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78" r:id="rId12"/>
    <p:sldId id="265" r:id="rId13"/>
    <p:sldId id="287" r:id="rId14"/>
    <p:sldId id="286" r:id="rId15"/>
    <p:sldId id="285" r:id="rId16"/>
    <p:sldId id="267" r:id="rId17"/>
    <p:sldId id="284" r:id="rId18"/>
    <p:sldId id="268" r:id="rId19"/>
    <p:sldId id="269" r:id="rId20"/>
    <p:sldId id="271" r:id="rId21"/>
    <p:sldId id="272" r:id="rId22"/>
    <p:sldId id="273" r:id="rId23"/>
    <p:sldId id="288" r:id="rId24"/>
    <p:sldId id="275" r:id="rId25"/>
  </p:sldIdLst>
  <p:sldSz cx="9144000" cy="6858000" type="screen4x3"/>
  <p:notesSz cx="6889750" cy="10021888"/>
  <p:defaultTextStyle>
    <a:defPPr>
      <a:defRPr lang="ca-E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57">
          <p15:clr>
            <a:srgbClr val="A4A3A4"/>
          </p15:clr>
        </p15:guide>
        <p15:guide id="2" pos="217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osa M. Segovia Bravo" initials="" lastIdx="0" clrIdx="0"/>
  <p:cmAuthor id="2" name="Usuari desconegut1" initials="Usuari desconegut1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29D64"/>
    <a:srgbClr val="FDB997"/>
    <a:srgbClr val="F4AA78"/>
    <a:srgbClr val="BDB003"/>
    <a:srgbClr val="E6B2A8"/>
    <a:srgbClr val="F2A4B7"/>
    <a:srgbClr val="EF8B47"/>
    <a:srgbClr val="D46272"/>
    <a:srgbClr val="FCE0E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 mitjà 2 - èmfasi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97" autoAdjust="0"/>
    <p:restoredTop sz="94660" autoAdjust="0"/>
  </p:normalViewPr>
  <p:slideViewPr>
    <p:cSldViewPr>
      <p:cViewPr varScale="1">
        <p:scale>
          <a:sx n="87" d="100"/>
          <a:sy n="87" d="100"/>
        </p:scale>
        <p:origin x="1219" y="77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-3868"/>
    </p:cViewPr>
  </p:outlineViewPr>
  <p:notesTextViewPr>
    <p:cViewPr>
      <p:scale>
        <a:sx n="3" d="2"/>
        <a:sy n="3" d="2"/>
      </p:scale>
      <p:origin x="0" y="0"/>
    </p:cViewPr>
  </p:notesTextViewPr>
  <p:notesViewPr>
    <p:cSldViewPr>
      <p:cViewPr varScale="1">
        <p:scale>
          <a:sx n="48" d="100"/>
          <a:sy n="48" d="100"/>
        </p:scale>
        <p:origin x="2764" y="44"/>
      </p:cViewPr>
      <p:guideLst>
        <p:guide orient="horz" pos="3157"/>
        <p:guide pos="217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>
            <a:extLst>
              <a:ext uri="{FF2B5EF4-FFF2-40B4-BE49-F238E27FC236}">
                <a16:creationId xmlns:a16="http://schemas.microsoft.com/office/drawing/2014/main" id="{CB3534CD-56FB-4950-A646-6BE3835F284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6088" cy="503238"/>
          </a:xfrm>
          <a:prstGeom prst="rect">
            <a:avLst/>
          </a:prstGeom>
        </p:spPr>
        <p:txBody>
          <a:bodyPr vert="horz" lIns="92455" tIns="46227" rIns="92455" bIns="46227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r>
              <a:rPr lang="fr-FR"/>
              <a:t>Sessió informativa de Mobilitat 2021-22</a:t>
            </a:r>
            <a:endParaRPr lang="ca-ES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7FE10F03-2798-48C1-989A-142A44FAE90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02075" y="0"/>
            <a:ext cx="2986088" cy="503238"/>
          </a:xfrm>
          <a:prstGeom prst="rect">
            <a:avLst/>
          </a:prstGeom>
        </p:spPr>
        <p:txBody>
          <a:bodyPr vert="horz" lIns="92455" tIns="46227" rIns="92455" bIns="46227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E0A41437-BD00-44EC-BDB4-BEC98A9D7D9B}" type="datetimeFigureOut">
              <a:rPr lang="ca-ES"/>
              <a:pPr>
                <a:defRPr/>
              </a:pPr>
              <a:t>26/01/2022</a:t>
            </a:fld>
            <a:endParaRPr lang="ca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7CA35940-8509-4503-A491-3D6A78A2382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518650"/>
            <a:ext cx="2986088" cy="503238"/>
          </a:xfrm>
          <a:prstGeom prst="rect">
            <a:avLst/>
          </a:prstGeom>
        </p:spPr>
        <p:txBody>
          <a:bodyPr vert="horz" lIns="92455" tIns="46227" rIns="92455" bIns="46227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a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5A18AE22-1AEC-4E12-95D7-98F3559E02F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02075" y="9518650"/>
            <a:ext cx="2986088" cy="503238"/>
          </a:xfrm>
          <a:prstGeom prst="rect">
            <a:avLst/>
          </a:prstGeom>
        </p:spPr>
        <p:txBody>
          <a:bodyPr vert="horz" lIns="92455" tIns="46227" rIns="92455" bIns="46227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52FC7D04-7076-4ECB-BFFC-28895569D937}" type="slidenum">
              <a:rPr lang="ca-ES"/>
              <a:pPr>
                <a:defRPr/>
              </a:pPr>
              <a:t>‹#›</a:t>
            </a:fld>
            <a:endParaRPr lang="ca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>
            <a:extLst>
              <a:ext uri="{FF2B5EF4-FFF2-40B4-BE49-F238E27FC236}">
                <a16:creationId xmlns:a16="http://schemas.microsoft.com/office/drawing/2014/main" id="{6A2B6568-3A58-4D30-AC88-322BE5EDB159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0" y="762000"/>
            <a:ext cx="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49C06887-D530-4CE1-A783-F5B28C92D502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 bwMode="auto">
          <a:xfrm>
            <a:off x="688975" y="4760913"/>
            <a:ext cx="5510213" cy="4508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ca-ES" altLang="ca-ES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ftr="0" dt="0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">
            <a:extLst>
              <a:ext uri="{FF2B5EF4-FFF2-40B4-BE49-F238E27FC236}">
                <a16:creationId xmlns:a16="http://schemas.microsoft.com/office/drawing/2014/main" id="{27E14901-113D-4A98-BCE3-DF0B05E04AB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38213" y="762000"/>
            <a:ext cx="5013325" cy="37592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1C499571-8BE0-4A4C-A2E7-06941CC27AF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8975" y="4760913"/>
            <a:ext cx="5511800" cy="4510087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a-ES" altLang="ca-E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1">
            <a:extLst>
              <a:ext uri="{FF2B5EF4-FFF2-40B4-BE49-F238E27FC236}">
                <a16:creationId xmlns:a16="http://schemas.microsoft.com/office/drawing/2014/main" id="{745033B3-FFDD-4AFC-A7C4-2F5EB73B0C2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38213" y="762000"/>
            <a:ext cx="5013325" cy="37592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3555" name="Rectangle 2">
            <a:extLst>
              <a:ext uri="{FF2B5EF4-FFF2-40B4-BE49-F238E27FC236}">
                <a16:creationId xmlns:a16="http://schemas.microsoft.com/office/drawing/2014/main" id="{13B6CAEE-6CCF-4CC7-9BF7-7C8D169A1AD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8975" y="4760913"/>
            <a:ext cx="5511800" cy="4510087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a-ES" altLang="ca-E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1">
            <a:extLst>
              <a:ext uri="{FF2B5EF4-FFF2-40B4-BE49-F238E27FC236}">
                <a16:creationId xmlns:a16="http://schemas.microsoft.com/office/drawing/2014/main" id="{A9A5CCA6-F9FC-41B0-868E-D347B7059F8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38213" y="762000"/>
            <a:ext cx="5013325" cy="37592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5603" name="Rectangle 2">
            <a:extLst>
              <a:ext uri="{FF2B5EF4-FFF2-40B4-BE49-F238E27FC236}">
                <a16:creationId xmlns:a16="http://schemas.microsoft.com/office/drawing/2014/main" id="{36F47B4F-85FE-437A-A0A9-F3478B09500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8975" y="4760913"/>
            <a:ext cx="5511800" cy="4510087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a-ES" altLang="ca-E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1">
            <a:extLst>
              <a:ext uri="{FF2B5EF4-FFF2-40B4-BE49-F238E27FC236}">
                <a16:creationId xmlns:a16="http://schemas.microsoft.com/office/drawing/2014/main" id="{B4238097-1834-469B-83A2-70E6439AD9C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38213" y="762000"/>
            <a:ext cx="5013325" cy="37592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7651" name="Rectangle 2">
            <a:extLst>
              <a:ext uri="{FF2B5EF4-FFF2-40B4-BE49-F238E27FC236}">
                <a16:creationId xmlns:a16="http://schemas.microsoft.com/office/drawing/2014/main" id="{06B6F86B-87BB-41AD-BE4D-3ED44DB3A52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8975" y="4760913"/>
            <a:ext cx="5511800" cy="4510087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a-ES" altLang="ca-E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1">
            <a:extLst>
              <a:ext uri="{FF2B5EF4-FFF2-40B4-BE49-F238E27FC236}">
                <a16:creationId xmlns:a16="http://schemas.microsoft.com/office/drawing/2014/main" id="{B4238097-1834-469B-83A2-70E6439AD9C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38213" y="762000"/>
            <a:ext cx="5013325" cy="37592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7651" name="Rectangle 2">
            <a:extLst>
              <a:ext uri="{FF2B5EF4-FFF2-40B4-BE49-F238E27FC236}">
                <a16:creationId xmlns:a16="http://schemas.microsoft.com/office/drawing/2014/main" id="{06B6F86B-87BB-41AD-BE4D-3ED44DB3A52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8975" y="4760913"/>
            <a:ext cx="5511800" cy="4510087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a-ES" altLang="ca-ES"/>
          </a:p>
        </p:txBody>
      </p:sp>
    </p:spTree>
    <p:extLst>
      <p:ext uri="{BB962C8B-B14F-4D97-AF65-F5344CB8AC3E}">
        <p14:creationId xmlns:p14="http://schemas.microsoft.com/office/powerpoint/2010/main" val="46816462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1">
            <a:extLst>
              <a:ext uri="{FF2B5EF4-FFF2-40B4-BE49-F238E27FC236}">
                <a16:creationId xmlns:a16="http://schemas.microsoft.com/office/drawing/2014/main" id="{C81FBF65-5A6F-40C3-9E67-69858EC7BC1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38213" y="762000"/>
            <a:ext cx="5013325" cy="37592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9699" name="Rectangle 2">
            <a:extLst>
              <a:ext uri="{FF2B5EF4-FFF2-40B4-BE49-F238E27FC236}">
                <a16:creationId xmlns:a16="http://schemas.microsoft.com/office/drawing/2014/main" id="{B917F916-69EB-46A7-9614-B0CFC29FED2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8975" y="4760913"/>
            <a:ext cx="5511800" cy="4510087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a-ES" altLang="ca-E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1">
            <a:extLst>
              <a:ext uri="{FF2B5EF4-FFF2-40B4-BE49-F238E27FC236}">
                <a16:creationId xmlns:a16="http://schemas.microsoft.com/office/drawing/2014/main" id="{E934D65A-60F3-4523-8E41-9CC004C2F17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38213" y="762000"/>
            <a:ext cx="5013325" cy="37592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1747" name="Rectangle 2">
            <a:extLst>
              <a:ext uri="{FF2B5EF4-FFF2-40B4-BE49-F238E27FC236}">
                <a16:creationId xmlns:a16="http://schemas.microsoft.com/office/drawing/2014/main" id="{FA921E7B-6240-4A55-8A63-A5E98F60DBA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8975" y="4760913"/>
            <a:ext cx="5511800" cy="4510087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a-ES" altLang="ca-E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1">
            <a:extLst>
              <a:ext uri="{FF2B5EF4-FFF2-40B4-BE49-F238E27FC236}">
                <a16:creationId xmlns:a16="http://schemas.microsoft.com/office/drawing/2014/main" id="{A332A2EC-F644-4D1D-A92F-AE733B2E5E2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38213" y="762000"/>
            <a:ext cx="5013325" cy="37592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3795" name="Rectangle 2">
            <a:extLst>
              <a:ext uri="{FF2B5EF4-FFF2-40B4-BE49-F238E27FC236}">
                <a16:creationId xmlns:a16="http://schemas.microsoft.com/office/drawing/2014/main" id="{23D667E8-D5AD-4774-BFD4-B0990E16D7E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8975" y="4760913"/>
            <a:ext cx="5511800" cy="4510087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a-ES" altLang="ca-E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1">
            <a:extLst>
              <a:ext uri="{FF2B5EF4-FFF2-40B4-BE49-F238E27FC236}">
                <a16:creationId xmlns:a16="http://schemas.microsoft.com/office/drawing/2014/main" id="{228F6255-ED9A-4191-B37E-2B092159AAC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38213" y="762000"/>
            <a:ext cx="5013325" cy="37592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6867" name="Rectangle 2">
            <a:extLst>
              <a:ext uri="{FF2B5EF4-FFF2-40B4-BE49-F238E27FC236}">
                <a16:creationId xmlns:a16="http://schemas.microsoft.com/office/drawing/2014/main" id="{9057EE16-6224-440F-B433-EA9E2B444FB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8975" y="4760913"/>
            <a:ext cx="5511800" cy="4510087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a-ES" altLang="ca-E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1">
            <a:extLst>
              <a:ext uri="{FF2B5EF4-FFF2-40B4-BE49-F238E27FC236}">
                <a16:creationId xmlns:a16="http://schemas.microsoft.com/office/drawing/2014/main" id="{F4203CDD-2F76-4AEC-9208-705D0DA7858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38213" y="762000"/>
            <a:ext cx="5013325" cy="37592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8915" name="Rectangle 2">
            <a:extLst>
              <a:ext uri="{FF2B5EF4-FFF2-40B4-BE49-F238E27FC236}">
                <a16:creationId xmlns:a16="http://schemas.microsoft.com/office/drawing/2014/main" id="{9A26EB85-50D2-4D26-A5A6-3BD08195177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8975" y="4760913"/>
            <a:ext cx="5511800" cy="4510087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a-ES" altLang="ca-E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1">
            <a:extLst>
              <a:ext uri="{FF2B5EF4-FFF2-40B4-BE49-F238E27FC236}">
                <a16:creationId xmlns:a16="http://schemas.microsoft.com/office/drawing/2014/main" id="{D62FABA7-A169-4592-BF92-41109003C1B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38213" y="762000"/>
            <a:ext cx="5013325" cy="37592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0963" name="Rectangle 2">
            <a:extLst>
              <a:ext uri="{FF2B5EF4-FFF2-40B4-BE49-F238E27FC236}">
                <a16:creationId xmlns:a16="http://schemas.microsoft.com/office/drawing/2014/main" id="{B8AF56B5-F99B-4515-870B-510C661CEAB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8975" y="4760913"/>
            <a:ext cx="5511800" cy="4510087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a-ES" altLang="ca-E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">
            <a:extLst>
              <a:ext uri="{FF2B5EF4-FFF2-40B4-BE49-F238E27FC236}">
                <a16:creationId xmlns:a16="http://schemas.microsoft.com/office/drawing/2014/main" id="{1BB47410-5DFA-4D96-8B5F-B2D12E5C3C1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38213" y="762000"/>
            <a:ext cx="5013325" cy="37592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9219" name="Rectangle 2">
            <a:extLst>
              <a:ext uri="{FF2B5EF4-FFF2-40B4-BE49-F238E27FC236}">
                <a16:creationId xmlns:a16="http://schemas.microsoft.com/office/drawing/2014/main" id="{58317C38-8AA2-4204-8697-9F65547F2B1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8975" y="4760913"/>
            <a:ext cx="5511800" cy="4510087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a-ES" altLang="ca-E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1">
            <a:extLst>
              <a:ext uri="{FF2B5EF4-FFF2-40B4-BE49-F238E27FC236}">
                <a16:creationId xmlns:a16="http://schemas.microsoft.com/office/drawing/2014/main" id="{93D34FFA-0F0D-4A99-B2E6-E4C4EAA94C5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38213" y="762000"/>
            <a:ext cx="5013325" cy="37592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3011" name="Rectangle 2">
            <a:extLst>
              <a:ext uri="{FF2B5EF4-FFF2-40B4-BE49-F238E27FC236}">
                <a16:creationId xmlns:a16="http://schemas.microsoft.com/office/drawing/2014/main" id="{227C067B-C636-453F-BAA1-C7C74F728DE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8975" y="4760913"/>
            <a:ext cx="5511800" cy="4510087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a-ES" altLang="ca-E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1">
            <a:extLst>
              <a:ext uri="{FF2B5EF4-FFF2-40B4-BE49-F238E27FC236}">
                <a16:creationId xmlns:a16="http://schemas.microsoft.com/office/drawing/2014/main" id="{6C346ADF-4271-4ABE-AA4C-DA9808BB2B4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38213" y="762000"/>
            <a:ext cx="5013325" cy="37592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5059" name="Rectangle 2">
            <a:extLst>
              <a:ext uri="{FF2B5EF4-FFF2-40B4-BE49-F238E27FC236}">
                <a16:creationId xmlns:a16="http://schemas.microsoft.com/office/drawing/2014/main" id="{1CE8424C-8BC2-4BB7-9E1A-4685417F602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8975" y="4760913"/>
            <a:ext cx="5511800" cy="4510087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a-ES" altLang="ca-E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1">
            <a:extLst>
              <a:ext uri="{FF2B5EF4-FFF2-40B4-BE49-F238E27FC236}">
                <a16:creationId xmlns:a16="http://schemas.microsoft.com/office/drawing/2014/main" id="{6C346ADF-4271-4ABE-AA4C-DA9808BB2B4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38213" y="762000"/>
            <a:ext cx="5013325" cy="37592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5059" name="Rectangle 2">
            <a:extLst>
              <a:ext uri="{FF2B5EF4-FFF2-40B4-BE49-F238E27FC236}">
                <a16:creationId xmlns:a16="http://schemas.microsoft.com/office/drawing/2014/main" id="{1CE8424C-8BC2-4BB7-9E1A-4685417F602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8975" y="4760913"/>
            <a:ext cx="5511800" cy="4510087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a-ES" altLang="ca-ES"/>
          </a:p>
        </p:txBody>
      </p:sp>
    </p:spTree>
    <p:extLst>
      <p:ext uri="{BB962C8B-B14F-4D97-AF65-F5344CB8AC3E}">
        <p14:creationId xmlns:p14="http://schemas.microsoft.com/office/powerpoint/2010/main" val="297554895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1">
            <a:extLst>
              <a:ext uri="{FF2B5EF4-FFF2-40B4-BE49-F238E27FC236}">
                <a16:creationId xmlns:a16="http://schemas.microsoft.com/office/drawing/2014/main" id="{39FF7637-7D50-4CCD-B8FE-6B5F721AE50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38213" y="762000"/>
            <a:ext cx="5013325" cy="37592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7107" name="Rectangle 2">
            <a:extLst>
              <a:ext uri="{FF2B5EF4-FFF2-40B4-BE49-F238E27FC236}">
                <a16:creationId xmlns:a16="http://schemas.microsoft.com/office/drawing/2014/main" id="{691CB8C0-F0E7-422D-B538-9EE97A6F468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8975" y="4760913"/>
            <a:ext cx="5511800" cy="4510087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a-ES" altLang="ca-E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">
            <a:extLst>
              <a:ext uri="{FF2B5EF4-FFF2-40B4-BE49-F238E27FC236}">
                <a16:creationId xmlns:a16="http://schemas.microsoft.com/office/drawing/2014/main" id="{651A90D8-7680-462D-9AE2-B69D1D86527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38213" y="762000"/>
            <a:ext cx="5013325" cy="37592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0621164E-76D2-4063-9CB8-8968E96F6BA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8975" y="4760913"/>
            <a:ext cx="5511800" cy="4510087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a-ES" altLang="ca-E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">
            <a:extLst>
              <a:ext uri="{FF2B5EF4-FFF2-40B4-BE49-F238E27FC236}">
                <a16:creationId xmlns:a16="http://schemas.microsoft.com/office/drawing/2014/main" id="{A69751E8-F5B5-4B24-80B2-A25A3BED8E9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38213" y="762000"/>
            <a:ext cx="5013325" cy="37592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1267" name="Rectangle 2">
            <a:extLst>
              <a:ext uri="{FF2B5EF4-FFF2-40B4-BE49-F238E27FC236}">
                <a16:creationId xmlns:a16="http://schemas.microsoft.com/office/drawing/2014/main" id="{309F5FC8-3807-410B-86A0-F894D1AC9E9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8975" y="4760913"/>
            <a:ext cx="5511800" cy="4510087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a-ES" altLang="ca-E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">
            <a:extLst>
              <a:ext uri="{FF2B5EF4-FFF2-40B4-BE49-F238E27FC236}">
                <a16:creationId xmlns:a16="http://schemas.microsoft.com/office/drawing/2014/main" id="{61CCBDC8-8763-4E3B-B96D-3C39A5CFD37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38213" y="762000"/>
            <a:ext cx="5013325" cy="37592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3315" name="Rectangle 2">
            <a:extLst>
              <a:ext uri="{FF2B5EF4-FFF2-40B4-BE49-F238E27FC236}">
                <a16:creationId xmlns:a16="http://schemas.microsoft.com/office/drawing/2014/main" id="{923396CF-CCE7-47E7-9BCA-4961D079B68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8975" y="4760913"/>
            <a:ext cx="5511800" cy="4510087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a-ES" altLang="ca-E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">
            <a:extLst>
              <a:ext uri="{FF2B5EF4-FFF2-40B4-BE49-F238E27FC236}">
                <a16:creationId xmlns:a16="http://schemas.microsoft.com/office/drawing/2014/main" id="{D2C49A75-BE09-410D-83AF-B56ABC599BD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38213" y="762000"/>
            <a:ext cx="5013325" cy="37592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5363" name="Rectangle 2">
            <a:extLst>
              <a:ext uri="{FF2B5EF4-FFF2-40B4-BE49-F238E27FC236}">
                <a16:creationId xmlns:a16="http://schemas.microsoft.com/office/drawing/2014/main" id="{89667A50-C14D-41AD-9439-B536BD5CBBB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8975" y="4760913"/>
            <a:ext cx="5511800" cy="4510087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a-ES" altLang="ca-E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">
            <a:extLst>
              <a:ext uri="{FF2B5EF4-FFF2-40B4-BE49-F238E27FC236}">
                <a16:creationId xmlns:a16="http://schemas.microsoft.com/office/drawing/2014/main" id="{3A3CCA5B-9E08-4CD0-8546-64FBABF3941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38213" y="762000"/>
            <a:ext cx="5013325" cy="37592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7411" name="Rectangle 2">
            <a:extLst>
              <a:ext uri="{FF2B5EF4-FFF2-40B4-BE49-F238E27FC236}">
                <a16:creationId xmlns:a16="http://schemas.microsoft.com/office/drawing/2014/main" id="{55CF3B36-D282-4C85-A62F-3BC67393032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8975" y="4760913"/>
            <a:ext cx="5511800" cy="4510087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a-ES" altLang="ca-E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">
            <a:extLst>
              <a:ext uri="{FF2B5EF4-FFF2-40B4-BE49-F238E27FC236}">
                <a16:creationId xmlns:a16="http://schemas.microsoft.com/office/drawing/2014/main" id="{E279F57E-1B55-48A2-9A00-CE1E1C8F640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38213" y="762000"/>
            <a:ext cx="5013325" cy="37592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9459" name="Rectangle 2">
            <a:extLst>
              <a:ext uri="{FF2B5EF4-FFF2-40B4-BE49-F238E27FC236}">
                <a16:creationId xmlns:a16="http://schemas.microsoft.com/office/drawing/2014/main" id="{7C3290AA-D814-4B41-A0E9-11A32FB036F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8975" y="4760913"/>
            <a:ext cx="5511800" cy="4510087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a-ES" altLang="ca-E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">
            <a:extLst>
              <a:ext uri="{FF2B5EF4-FFF2-40B4-BE49-F238E27FC236}">
                <a16:creationId xmlns:a16="http://schemas.microsoft.com/office/drawing/2014/main" id="{CAC6C75B-1ADF-4815-ABBD-E59FB664054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38213" y="762000"/>
            <a:ext cx="5013325" cy="37592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1507" name="Rectangle 2">
            <a:extLst>
              <a:ext uri="{FF2B5EF4-FFF2-40B4-BE49-F238E27FC236}">
                <a16:creationId xmlns:a16="http://schemas.microsoft.com/office/drawing/2014/main" id="{34F2C39A-4B51-4439-9B56-B0FB92F5FB1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8975" y="4760913"/>
            <a:ext cx="5511800" cy="4510087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a-ES" altLang="ca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>
            <a:extLst>
              <a:ext uri="{FF2B5EF4-FFF2-40B4-BE49-F238E27FC236}">
                <a16:creationId xmlns:a16="http://schemas.microsoft.com/office/drawing/2014/main" id="{81A1028B-9004-4E3E-AC5F-2F7F467C165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ca-ES"/>
              <a:t>Feu clic aquí per editar l'estil</a:t>
            </a:r>
          </a:p>
        </p:txBody>
      </p:sp>
      <p:sp>
        <p:nvSpPr>
          <p:cNvPr id="3" name="Subtítol 2">
            <a:extLst>
              <a:ext uri="{FF2B5EF4-FFF2-40B4-BE49-F238E27FC236}">
                <a16:creationId xmlns:a16="http://schemas.microsoft.com/office/drawing/2014/main" id="{A9DDB4C2-229F-4667-BC75-C4A939A8D2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ca-ES"/>
              <a:t>Feu clic aquí per editar l'estil de subtítols del patró</a:t>
            </a:r>
          </a:p>
        </p:txBody>
      </p:sp>
      <p:sp>
        <p:nvSpPr>
          <p:cNvPr id="4" name="Contenidor de data 3">
            <a:extLst>
              <a:ext uri="{FF2B5EF4-FFF2-40B4-BE49-F238E27FC236}">
                <a16:creationId xmlns:a16="http://schemas.microsoft.com/office/drawing/2014/main" id="{14C895A1-0342-4518-B56A-FB6678F60E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3FD2A7-28AB-49EA-843D-95FFC733D7D7}" type="datetimeFigureOut">
              <a:rPr lang="en-US"/>
              <a:pPr>
                <a:defRPr/>
              </a:pPr>
              <a:t>1/26/2022</a:t>
            </a:fld>
            <a:endParaRPr lang="en-US" dirty="0"/>
          </a:p>
        </p:txBody>
      </p:sp>
      <p:sp>
        <p:nvSpPr>
          <p:cNvPr id="5" name="Contenidor de peu de pàgina 4">
            <a:extLst>
              <a:ext uri="{FF2B5EF4-FFF2-40B4-BE49-F238E27FC236}">
                <a16:creationId xmlns:a16="http://schemas.microsoft.com/office/drawing/2014/main" id="{9C38E058-9429-43D5-9A0B-D4BB5EF2DF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Contenidor de número de diapositiva 5">
            <a:extLst>
              <a:ext uri="{FF2B5EF4-FFF2-40B4-BE49-F238E27FC236}">
                <a16:creationId xmlns:a16="http://schemas.microsoft.com/office/drawing/2014/main" id="{5BBDFC5F-A7E5-49C5-82E4-0E4D1A589A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59595A-7E6E-482A-A8D7-63490D97C2C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1958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ol i text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>
            <a:extLst>
              <a:ext uri="{FF2B5EF4-FFF2-40B4-BE49-F238E27FC236}">
                <a16:creationId xmlns:a16="http://schemas.microsoft.com/office/drawing/2014/main" id="{D684507B-6859-4132-9DFA-F8E7482139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/>
              <a:t>Feu clic aquí per editar l'estil</a:t>
            </a:r>
          </a:p>
        </p:txBody>
      </p:sp>
      <p:sp>
        <p:nvSpPr>
          <p:cNvPr id="3" name="Contenidor de text vertical 2">
            <a:extLst>
              <a:ext uri="{FF2B5EF4-FFF2-40B4-BE49-F238E27FC236}">
                <a16:creationId xmlns:a16="http://schemas.microsoft.com/office/drawing/2014/main" id="{9FA0F80E-D12C-4DBF-9D38-E5B15890EF0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a-ES"/>
              <a:t>Editeu els estils de text del patró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</a:p>
        </p:txBody>
      </p:sp>
      <p:sp>
        <p:nvSpPr>
          <p:cNvPr id="4" name="Contenidor de data 3">
            <a:extLst>
              <a:ext uri="{FF2B5EF4-FFF2-40B4-BE49-F238E27FC236}">
                <a16:creationId xmlns:a16="http://schemas.microsoft.com/office/drawing/2014/main" id="{4B065FFE-9C40-4E19-BDE2-1215285CE3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E2978-4593-40FA-AAD9-29314F3012F0}" type="datetimeFigureOut">
              <a:rPr lang="en-US"/>
              <a:pPr>
                <a:defRPr/>
              </a:pPr>
              <a:t>1/26/2022</a:t>
            </a:fld>
            <a:endParaRPr lang="en-US" dirty="0"/>
          </a:p>
        </p:txBody>
      </p:sp>
      <p:sp>
        <p:nvSpPr>
          <p:cNvPr id="5" name="Contenidor de peu de pàgina 4">
            <a:extLst>
              <a:ext uri="{FF2B5EF4-FFF2-40B4-BE49-F238E27FC236}">
                <a16:creationId xmlns:a16="http://schemas.microsoft.com/office/drawing/2014/main" id="{342C85E5-50A4-4CC8-8F0C-24629CF308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Contenidor de número de diapositiva 5">
            <a:extLst>
              <a:ext uri="{FF2B5EF4-FFF2-40B4-BE49-F238E27FC236}">
                <a16:creationId xmlns:a16="http://schemas.microsoft.com/office/drawing/2014/main" id="{DBFDF707-2A81-4812-9424-55048A0AA6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E4B14B-2DD3-49E2-A486-3E82F9B245D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86072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ol vertical i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vertical 1">
            <a:extLst>
              <a:ext uri="{FF2B5EF4-FFF2-40B4-BE49-F238E27FC236}">
                <a16:creationId xmlns:a16="http://schemas.microsoft.com/office/drawing/2014/main" id="{2B850263-9738-4152-902C-E0F2788D10B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a-ES"/>
              <a:t>Feu clic aquí per editar l'estil</a:t>
            </a:r>
          </a:p>
        </p:txBody>
      </p:sp>
      <p:sp>
        <p:nvSpPr>
          <p:cNvPr id="3" name="Contenidor de text vertical 2">
            <a:extLst>
              <a:ext uri="{FF2B5EF4-FFF2-40B4-BE49-F238E27FC236}">
                <a16:creationId xmlns:a16="http://schemas.microsoft.com/office/drawing/2014/main" id="{86A2114C-481A-438E-BB39-A606C53A3F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ca-ES"/>
              <a:t>Editeu els estils de text del patró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</a:p>
        </p:txBody>
      </p:sp>
      <p:sp>
        <p:nvSpPr>
          <p:cNvPr id="4" name="Contenidor de data 3">
            <a:extLst>
              <a:ext uri="{FF2B5EF4-FFF2-40B4-BE49-F238E27FC236}">
                <a16:creationId xmlns:a16="http://schemas.microsoft.com/office/drawing/2014/main" id="{5A2610C1-E2C5-4848-A5BB-5860B1B4A3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6A28DB-2519-42B3-90DA-DF352CDB6A57}" type="datetimeFigureOut">
              <a:rPr lang="en-US"/>
              <a:pPr>
                <a:defRPr/>
              </a:pPr>
              <a:t>1/26/2022</a:t>
            </a:fld>
            <a:endParaRPr lang="en-US" dirty="0"/>
          </a:p>
        </p:txBody>
      </p:sp>
      <p:sp>
        <p:nvSpPr>
          <p:cNvPr id="5" name="Contenidor de peu de pàgina 4">
            <a:extLst>
              <a:ext uri="{FF2B5EF4-FFF2-40B4-BE49-F238E27FC236}">
                <a16:creationId xmlns:a16="http://schemas.microsoft.com/office/drawing/2014/main" id="{333D8085-69BD-4F4B-AC77-7885B763FB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Contenidor de número de diapositiva 5">
            <a:extLst>
              <a:ext uri="{FF2B5EF4-FFF2-40B4-BE49-F238E27FC236}">
                <a16:creationId xmlns:a16="http://schemas.microsoft.com/office/drawing/2014/main" id="{3DF190BF-0CBE-4F9F-A353-75AD89822C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862629-6196-47D2-8B36-27E591CFAAC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7776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ol i objec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>
            <a:extLst>
              <a:ext uri="{FF2B5EF4-FFF2-40B4-BE49-F238E27FC236}">
                <a16:creationId xmlns:a16="http://schemas.microsoft.com/office/drawing/2014/main" id="{8A9786FF-6B53-4E59-8698-9C4F7FE23E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/>
              <a:t>Feu clic aquí per editar l'estil</a:t>
            </a:r>
          </a:p>
        </p:txBody>
      </p:sp>
      <p:sp>
        <p:nvSpPr>
          <p:cNvPr id="3" name="Contenidor de contingut 2">
            <a:extLst>
              <a:ext uri="{FF2B5EF4-FFF2-40B4-BE49-F238E27FC236}">
                <a16:creationId xmlns:a16="http://schemas.microsoft.com/office/drawing/2014/main" id="{65612CB2-4EB8-44E9-A7AE-76C2D23318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a-ES"/>
              <a:t>Editeu els estils de text del patró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</a:p>
        </p:txBody>
      </p:sp>
      <p:sp>
        <p:nvSpPr>
          <p:cNvPr id="4" name="Contenidor de data 3">
            <a:extLst>
              <a:ext uri="{FF2B5EF4-FFF2-40B4-BE49-F238E27FC236}">
                <a16:creationId xmlns:a16="http://schemas.microsoft.com/office/drawing/2014/main" id="{9EBB39FC-6346-4C36-A97E-82D62C3F73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BDD2F0-19C3-4192-B131-3CA2BD5C21CE}" type="datetimeFigureOut">
              <a:rPr lang="en-US"/>
              <a:pPr>
                <a:defRPr/>
              </a:pPr>
              <a:t>1/26/2022</a:t>
            </a:fld>
            <a:endParaRPr lang="en-US" dirty="0"/>
          </a:p>
        </p:txBody>
      </p:sp>
      <p:sp>
        <p:nvSpPr>
          <p:cNvPr id="5" name="Contenidor de peu de pàgina 4">
            <a:extLst>
              <a:ext uri="{FF2B5EF4-FFF2-40B4-BE49-F238E27FC236}">
                <a16:creationId xmlns:a16="http://schemas.microsoft.com/office/drawing/2014/main" id="{E9C62C55-50C1-46C0-AE25-413409DBC6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Contenidor de número de diapositiva 5">
            <a:extLst>
              <a:ext uri="{FF2B5EF4-FFF2-40B4-BE49-F238E27FC236}">
                <a16:creationId xmlns:a16="http://schemas.microsoft.com/office/drawing/2014/main" id="{4492AA85-03E6-4BE6-9D89-127D82EC9E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977A98-735D-4C5F-B79C-1A7391B6CE8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21719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pçalera de la secci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>
            <a:extLst>
              <a:ext uri="{FF2B5EF4-FFF2-40B4-BE49-F238E27FC236}">
                <a16:creationId xmlns:a16="http://schemas.microsoft.com/office/drawing/2014/main" id="{3BC27906-4ED1-41A5-B406-3AED703137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ca-ES"/>
              <a:t>Feu clic aquí per editar l'estil</a:t>
            </a:r>
          </a:p>
        </p:txBody>
      </p:sp>
      <p:sp>
        <p:nvSpPr>
          <p:cNvPr id="3" name="Contenidor de text 2">
            <a:extLst>
              <a:ext uri="{FF2B5EF4-FFF2-40B4-BE49-F238E27FC236}">
                <a16:creationId xmlns:a16="http://schemas.microsoft.com/office/drawing/2014/main" id="{3B5C608D-5E46-4F42-93CE-865C1E2824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a-ES"/>
              <a:t>Editeu els estils de text del patró</a:t>
            </a:r>
          </a:p>
        </p:txBody>
      </p:sp>
      <p:sp>
        <p:nvSpPr>
          <p:cNvPr id="4" name="Contenidor de data 3">
            <a:extLst>
              <a:ext uri="{FF2B5EF4-FFF2-40B4-BE49-F238E27FC236}">
                <a16:creationId xmlns:a16="http://schemas.microsoft.com/office/drawing/2014/main" id="{9F485626-37A8-47B5-A5A7-65F2FB3D0D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5F3833-8FC9-4731-8862-51A47CBCF082}" type="datetimeFigureOut">
              <a:rPr lang="en-US"/>
              <a:pPr>
                <a:defRPr/>
              </a:pPr>
              <a:t>1/26/2022</a:t>
            </a:fld>
            <a:endParaRPr lang="en-US" dirty="0"/>
          </a:p>
        </p:txBody>
      </p:sp>
      <p:sp>
        <p:nvSpPr>
          <p:cNvPr id="5" name="Contenidor de peu de pàgina 4">
            <a:extLst>
              <a:ext uri="{FF2B5EF4-FFF2-40B4-BE49-F238E27FC236}">
                <a16:creationId xmlns:a16="http://schemas.microsoft.com/office/drawing/2014/main" id="{CEF033A9-7310-4A44-AED7-064E022CC9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Contenidor de número de diapositiva 5">
            <a:extLst>
              <a:ext uri="{FF2B5EF4-FFF2-40B4-BE49-F238E27FC236}">
                <a16:creationId xmlns:a16="http://schemas.microsoft.com/office/drawing/2014/main" id="{A33EC0D2-A63E-434D-BB8E-D7D686111A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B53699-DFE7-4F80-B2DF-EC55A4E9445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67811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c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>
            <a:extLst>
              <a:ext uri="{FF2B5EF4-FFF2-40B4-BE49-F238E27FC236}">
                <a16:creationId xmlns:a16="http://schemas.microsoft.com/office/drawing/2014/main" id="{D35FD461-A4B6-42DA-AB3C-5462AFC565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/>
              <a:t>Feu clic aquí per editar l'estil</a:t>
            </a:r>
          </a:p>
        </p:txBody>
      </p:sp>
      <p:sp>
        <p:nvSpPr>
          <p:cNvPr id="3" name="Contenidor de contingut 2">
            <a:extLst>
              <a:ext uri="{FF2B5EF4-FFF2-40B4-BE49-F238E27FC236}">
                <a16:creationId xmlns:a16="http://schemas.microsoft.com/office/drawing/2014/main" id="{B8FD8D31-EBB3-47CA-9C4C-D1963B29AD1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a-ES"/>
              <a:t>Editeu els estils de text del patró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</a:p>
        </p:txBody>
      </p:sp>
      <p:sp>
        <p:nvSpPr>
          <p:cNvPr id="4" name="Contenidor de contingut 3">
            <a:extLst>
              <a:ext uri="{FF2B5EF4-FFF2-40B4-BE49-F238E27FC236}">
                <a16:creationId xmlns:a16="http://schemas.microsoft.com/office/drawing/2014/main" id="{55F86658-EF9F-434D-96EE-0A156EDAEC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a-ES"/>
              <a:t>Editeu els estils de text del patró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</a:p>
        </p:txBody>
      </p:sp>
      <p:sp>
        <p:nvSpPr>
          <p:cNvPr id="5" name="Contenidor de data 3">
            <a:extLst>
              <a:ext uri="{FF2B5EF4-FFF2-40B4-BE49-F238E27FC236}">
                <a16:creationId xmlns:a16="http://schemas.microsoft.com/office/drawing/2014/main" id="{9E8BAA36-F902-4614-9A78-FE1FF9A31B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89B7D3-8206-42F1-9F65-127748563049}" type="datetimeFigureOut">
              <a:rPr lang="en-US"/>
              <a:pPr>
                <a:defRPr/>
              </a:pPr>
              <a:t>1/26/2022</a:t>
            </a:fld>
            <a:endParaRPr lang="en-US" dirty="0"/>
          </a:p>
        </p:txBody>
      </p:sp>
      <p:sp>
        <p:nvSpPr>
          <p:cNvPr id="6" name="Contenidor de peu de pàgina 4">
            <a:extLst>
              <a:ext uri="{FF2B5EF4-FFF2-40B4-BE49-F238E27FC236}">
                <a16:creationId xmlns:a16="http://schemas.microsoft.com/office/drawing/2014/main" id="{FF3F89BA-1FFC-4E60-9E00-7A29DB2F1F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Contenidor de número de diapositiva 5">
            <a:extLst>
              <a:ext uri="{FF2B5EF4-FFF2-40B4-BE49-F238E27FC236}">
                <a16:creationId xmlns:a16="http://schemas.microsoft.com/office/drawing/2014/main" id="{737E6D7B-3B5E-4A2E-A86A-F6F5A6E11D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C7BA50-75AF-4741-ADD4-C4F19289F4B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3067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>
            <a:extLst>
              <a:ext uri="{FF2B5EF4-FFF2-40B4-BE49-F238E27FC236}">
                <a16:creationId xmlns:a16="http://schemas.microsoft.com/office/drawing/2014/main" id="{960ADAC1-9CD0-4504-AE4F-DAD4A3DD3A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ca-ES"/>
              <a:t>Feu clic aquí per editar l'estil</a:t>
            </a:r>
          </a:p>
        </p:txBody>
      </p:sp>
      <p:sp>
        <p:nvSpPr>
          <p:cNvPr id="3" name="Contenidor de text 2">
            <a:extLst>
              <a:ext uri="{FF2B5EF4-FFF2-40B4-BE49-F238E27FC236}">
                <a16:creationId xmlns:a16="http://schemas.microsoft.com/office/drawing/2014/main" id="{7D7FCC08-AE16-435B-86F4-2EC9F57B9C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a-ES"/>
              <a:t>Editeu els estils de text del patró</a:t>
            </a:r>
          </a:p>
        </p:txBody>
      </p:sp>
      <p:sp>
        <p:nvSpPr>
          <p:cNvPr id="4" name="Contenidor de contingut 3">
            <a:extLst>
              <a:ext uri="{FF2B5EF4-FFF2-40B4-BE49-F238E27FC236}">
                <a16:creationId xmlns:a16="http://schemas.microsoft.com/office/drawing/2014/main" id="{C769E6BA-1D63-4821-A616-045C5D5691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a-ES"/>
              <a:t>Editeu els estils de text del patró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</a:p>
        </p:txBody>
      </p:sp>
      <p:sp>
        <p:nvSpPr>
          <p:cNvPr id="5" name="Contenidor de text 4">
            <a:extLst>
              <a:ext uri="{FF2B5EF4-FFF2-40B4-BE49-F238E27FC236}">
                <a16:creationId xmlns:a16="http://schemas.microsoft.com/office/drawing/2014/main" id="{137609B4-B2FC-46FE-9245-C456EEC454A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a-ES"/>
              <a:t>Editeu els estils de text del patró</a:t>
            </a:r>
          </a:p>
        </p:txBody>
      </p:sp>
      <p:sp>
        <p:nvSpPr>
          <p:cNvPr id="6" name="Contenidor de contingut 5">
            <a:extLst>
              <a:ext uri="{FF2B5EF4-FFF2-40B4-BE49-F238E27FC236}">
                <a16:creationId xmlns:a16="http://schemas.microsoft.com/office/drawing/2014/main" id="{C9793D2D-D67D-41CB-ABDE-022BD306BF8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ca-ES"/>
              <a:t>Editeu els estils de text del patró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</a:p>
        </p:txBody>
      </p:sp>
      <p:sp>
        <p:nvSpPr>
          <p:cNvPr id="7" name="Contenidor de data 3">
            <a:extLst>
              <a:ext uri="{FF2B5EF4-FFF2-40B4-BE49-F238E27FC236}">
                <a16:creationId xmlns:a16="http://schemas.microsoft.com/office/drawing/2014/main" id="{2224E295-9E3F-422C-85F8-D4331BDA85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97DAFB-E841-4068-8542-1E3409EDA937}" type="datetimeFigureOut">
              <a:rPr lang="en-US"/>
              <a:pPr>
                <a:defRPr/>
              </a:pPr>
              <a:t>1/26/2022</a:t>
            </a:fld>
            <a:endParaRPr lang="en-US" dirty="0"/>
          </a:p>
        </p:txBody>
      </p:sp>
      <p:sp>
        <p:nvSpPr>
          <p:cNvPr id="8" name="Contenidor de peu de pàgina 4">
            <a:extLst>
              <a:ext uri="{FF2B5EF4-FFF2-40B4-BE49-F238E27FC236}">
                <a16:creationId xmlns:a16="http://schemas.microsoft.com/office/drawing/2014/main" id="{2764575E-242A-4884-BD5E-50CA888697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Contenidor de número de diapositiva 5">
            <a:extLst>
              <a:ext uri="{FF2B5EF4-FFF2-40B4-BE49-F238E27FC236}">
                <a16:creationId xmlns:a16="http://schemas.microsoft.com/office/drawing/2014/main" id="{9FD186C6-E851-483A-9D27-EB7B05E709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E6B07B-A30C-4061-8A67-DAE7089A595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35982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omés tít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>
            <a:extLst>
              <a:ext uri="{FF2B5EF4-FFF2-40B4-BE49-F238E27FC236}">
                <a16:creationId xmlns:a16="http://schemas.microsoft.com/office/drawing/2014/main" id="{ABA576E2-E72A-429C-8904-73875C3B41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/>
              <a:t>Feu clic aquí per editar l'estil</a:t>
            </a:r>
          </a:p>
        </p:txBody>
      </p:sp>
      <p:sp>
        <p:nvSpPr>
          <p:cNvPr id="3" name="Contenidor de data 3">
            <a:extLst>
              <a:ext uri="{FF2B5EF4-FFF2-40B4-BE49-F238E27FC236}">
                <a16:creationId xmlns:a16="http://schemas.microsoft.com/office/drawing/2014/main" id="{33CFB1E7-8CCE-413A-B089-4ADE17AE17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740111-D28F-4762-BE46-515122DB38D5}" type="datetimeFigureOut">
              <a:rPr lang="en-US"/>
              <a:pPr>
                <a:defRPr/>
              </a:pPr>
              <a:t>1/26/2022</a:t>
            </a:fld>
            <a:endParaRPr lang="en-US" dirty="0"/>
          </a:p>
        </p:txBody>
      </p:sp>
      <p:sp>
        <p:nvSpPr>
          <p:cNvPr id="4" name="Contenidor de peu de pàgina 4">
            <a:extLst>
              <a:ext uri="{FF2B5EF4-FFF2-40B4-BE49-F238E27FC236}">
                <a16:creationId xmlns:a16="http://schemas.microsoft.com/office/drawing/2014/main" id="{F4327A7B-C7A9-4AE3-A9A2-1C9F75BE24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Contenidor de número de diapositiva 5">
            <a:extLst>
              <a:ext uri="{FF2B5EF4-FFF2-40B4-BE49-F238E27FC236}">
                <a16:creationId xmlns:a16="http://schemas.microsoft.com/office/drawing/2014/main" id="{4D6B7C40-A0D6-4012-BB60-810675CF86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FBA1D9-D1ED-4124-BC33-5E4E8AC0317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88395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e data 3">
            <a:extLst>
              <a:ext uri="{FF2B5EF4-FFF2-40B4-BE49-F238E27FC236}">
                <a16:creationId xmlns:a16="http://schemas.microsoft.com/office/drawing/2014/main" id="{63B0FC3A-C2ED-4625-B90A-92B323C4F9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BD93B7-8DB2-45F6-B97F-DE751E86D3C1}" type="datetimeFigureOut">
              <a:rPr lang="en-US"/>
              <a:pPr>
                <a:defRPr/>
              </a:pPr>
              <a:t>1/26/2022</a:t>
            </a:fld>
            <a:endParaRPr lang="en-US" dirty="0"/>
          </a:p>
        </p:txBody>
      </p:sp>
      <p:sp>
        <p:nvSpPr>
          <p:cNvPr id="3" name="Contenidor de peu de pàgina 4">
            <a:extLst>
              <a:ext uri="{FF2B5EF4-FFF2-40B4-BE49-F238E27FC236}">
                <a16:creationId xmlns:a16="http://schemas.microsoft.com/office/drawing/2014/main" id="{7EBA417E-1951-4D4A-8AE2-B8ECCCE881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Contenidor de número de diapositiva 5">
            <a:extLst>
              <a:ext uri="{FF2B5EF4-FFF2-40B4-BE49-F238E27FC236}">
                <a16:creationId xmlns:a16="http://schemas.microsoft.com/office/drawing/2014/main" id="{11131E2F-6E8B-487E-B6BB-9ED11E9779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7618B8-AE16-427B-9087-4CFCDFA7F60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77807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ingut amb l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>
            <a:extLst>
              <a:ext uri="{FF2B5EF4-FFF2-40B4-BE49-F238E27FC236}">
                <a16:creationId xmlns:a16="http://schemas.microsoft.com/office/drawing/2014/main" id="{D0E52200-C64C-4692-BD01-176CC4ED83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ca-ES"/>
              <a:t>Feu clic aquí per editar l'estil</a:t>
            </a:r>
          </a:p>
        </p:txBody>
      </p:sp>
      <p:sp>
        <p:nvSpPr>
          <p:cNvPr id="3" name="Contenidor de contingut 2">
            <a:extLst>
              <a:ext uri="{FF2B5EF4-FFF2-40B4-BE49-F238E27FC236}">
                <a16:creationId xmlns:a16="http://schemas.microsoft.com/office/drawing/2014/main" id="{0796EC08-9533-495F-B794-24FEA4F398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ca-ES"/>
              <a:t>Editeu els estils de text del patró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</a:p>
        </p:txBody>
      </p:sp>
      <p:sp>
        <p:nvSpPr>
          <p:cNvPr id="4" name="Contenidor de text 3">
            <a:extLst>
              <a:ext uri="{FF2B5EF4-FFF2-40B4-BE49-F238E27FC236}">
                <a16:creationId xmlns:a16="http://schemas.microsoft.com/office/drawing/2014/main" id="{C4419B28-BC8A-4CD4-BABB-6B2D71F4316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ca-ES"/>
              <a:t>Editeu els estils de text del patró</a:t>
            </a:r>
          </a:p>
        </p:txBody>
      </p:sp>
      <p:sp>
        <p:nvSpPr>
          <p:cNvPr id="5" name="Contenidor de data 3">
            <a:extLst>
              <a:ext uri="{FF2B5EF4-FFF2-40B4-BE49-F238E27FC236}">
                <a16:creationId xmlns:a16="http://schemas.microsoft.com/office/drawing/2014/main" id="{1BDDDAF7-39E2-43AC-ACBD-55DC9757AF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C1C6DA-E819-49E9-9193-3E22254F0E67}" type="datetimeFigureOut">
              <a:rPr lang="en-US"/>
              <a:pPr>
                <a:defRPr/>
              </a:pPr>
              <a:t>1/26/2022</a:t>
            </a:fld>
            <a:endParaRPr lang="en-US" dirty="0"/>
          </a:p>
        </p:txBody>
      </p:sp>
      <p:sp>
        <p:nvSpPr>
          <p:cNvPr id="6" name="Contenidor de peu de pàgina 4">
            <a:extLst>
              <a:ext uri="{FF2B5EF4-FFF2-40B4-BE49-F238E27FC236}">
                <a16:creationId xmlns:a16="http://schemas.microsoft.com/office/drawing/2014/main" id="{63577DCF-2012-4B03-B52F-5CCFE174BD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Contenidor de número de diapositiva 5">
            <a:extLst>
              <a:ext uri="{FF2B5EF4-FFF2-40B4-BE49-F238E27FC236}">
                <a16:creationId xmlns:a16="http://schemas.microsoft.com/office/drawing/2014/main" id="{552D5594-62D2-4D2E-A966-D15F3B2D45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047B2A-3A62-41D7-A645-C72230A8062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69322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tge amb l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>
            <a:extLst>
              <a:ext uri="{FF2B5EF4-FFF2-40B4-BE49-F238E27FC236}">
                <a16:creationId xmlns:a16="http://schemas.microsoft.com/office/drawing/2014/main" id="{6E8EA67A-FBD4-47DC-A178-5D2A03A641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ca-ES"/>
              <a:t>Feu clic aquí per editar l'estil</a:t>
            </a:r>
          </a:p>
        </p:txBody>
      </p:sp>
      <p:sp>
        <p:nvSpPr>
          <p:cNvPr id="3" name="Contenidor d'imatge 2">
            <a:extLst>
              <a:ext uri="{FF2B5EF4-FFF2-40B4-BE49-F238E27FC236}">
                <a16:creationId xmlns:a16="http://schemas.microsoft.com/office/drawing/2014/main" id="{8D315B0F-0E1B-41C5-90DE-85E6968D049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ca-ES" noProof="0"/>
          </a:p>
        </p:txBody>
      </p:sp>
      <p:sp>
        <p:nvSpPr>
          <p:cNvPr id="4" name="Contenidor de text 3">
            <a:extLst>
              <a:ext uri="{FF2B5EF4-FFF2-40B4-BE49-F238E27FC236}">
                <a16:creationId xmlns:a16="http://schemas.microsoft.com/office/drawing/2014/main" id="{B5202646-AA2F-4447-A7EA-5F3B0900B9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ca-ES"/>
              <a:t>Editeu els estils de text del patró</a:t>
            </a:r>
          </a:p>
        </p:txBody>
      </p:sp>
      <p:sp>
        <p:nvSpPr>
          <p:cNvPr id="5" name="Contenidor de data 3">
            <a:extLst>
              <a:ext uri="{FF2B5EF4-FFF2-40B4-BE49-F238E27FC236}">
                <a16:creationId xmlns:a16="http://schemas.microsoft.com/office/drawing/2014/main" id="{F5F25990-5283-432D-BD2B-EE5C9AC305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C7666D-CAD2-4EEE-9C14-F9A63370E430}" type="datetimeFigureOut">
              <a:rPr lang="en-US"/>
              <a:pPr>
                <a:defRPr/>
              </a:pPr>
              <a:t>1/26/2022</a:t>
            </a:fld>
            <a:endParaRPr lang="en-US" dirty="0"/>
          </a:p>
        </p:txBody>
      </p:sp>
      <p:sp>
        <p:nvSpPr>
          <p:cNvPr id="6" name="Contenidor de peu de pàgina 4">
            <a:extLst>
              <a:ext uri="{FF2B5EF4-FFF2-40B4-BE49-F238E27FC236}">
                <a16:creationId xmlns:a16="http://schemas.microsoft.com/office/drawing/2014/main" id="{EEF86F5F-CB9E-4D81-9E7F-9C71101369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Contenidor de número de diapositiva 5">
            <a:extLst>
              <a:ext uri="{FF2B5EF4-FFF2-40B4-BE49-F238E27FC236}">
                <a16:creationId xmlns:a16="http://schemas.microsoft.com/office/drawing/2014/main" id="{8ACA18A2-3758-452D-825E-87CBA372F0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C28AEC-2558-46A1-AEF8-5E01AEA5972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57408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4B18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Contenidor de títol 1">
            <a:extLst>
              <a:ext uri="{FF2B5EF4-FFF2-40B4-BE49-F238E27FC236}">
                <a16:creationId xmlns:a16="http://schemas.microsoft.com/office/drawing/2014/main" id="{1C8B850E-30B0-4F1D-BFEE-7D821474B92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a-ES" altLang="ca-ES"/>
              <a:t>Feu clic aquí per editar l'estil</a:t>
            </a:r>
          </a:p>
        </p:txBody>
      </p:sp>
      <p:sp>
        <p:nvSpPr>
          <p:cNvPr id="1027" name="Contenidor de text 2">
            <a:extLst>
              <a:ext uri="{FF2B5EF4-FFF2-40B4-BE49-F238E27FC236}">
                <a16:creationId xmlns:a16="http://schemas.microsoft.com/office/drawing/2014/main" id="{9379C571-6F0B-49D0-A53D-24160CCF669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a-ES" altLang="ca-ES"/>
              <a:t>Editeu els estils de text del patró</a:t>
            </a:r>
          </a:p>
          <a:p>
            <a:pPr lvl="1"/>
            <a:r>
              <a:rPr lang="ca-ES" altLang="ca-ES"/>
              <a:t>Segon nivell</a:t>
            </a:r>
          </a:p>
          <a:p>
            <a:pPr lvl="2"/>
            <a:r>
              <a:rPr lang="ca-ES" altLang="ca-ES"/>
              <a:t>Tercer nivell</a:t>
            </a:r>
          </a:p>
          <a:p>
            <a:pPr lvl="3"/>
            <a:r>
              <a:rPr lang="ca-ES" altLang="ca-ES"/>
              <a:t>Quart nivell</a:t>
            </a:r>
          </a:p>
          <a:p>
            <a:pPr lvl="4"/>
            <a:r>
              <a:rPr lang="ca-ES" altLang="ca-ES"/>
              <a:t>Cinquè nivell</a:t>
            </a:r>
          </a:p>
        </p:txBody>
      </p:sp>
      <p:sp>
        <p:nvSpPr>
          <p:cNvPr id="4" name="Contenidor de data 3">
            <a:extLst>
              <a:ext uri="{FF2B5EF4-FFF2-40B4-BE49-F238E27FC236}">
                <a16:creationId xmlns:a16="http://schemas.microsoft.com/office/drawing/2014/main" id="{90CD6AFD-0813-4B70-964B-C22D33AEB11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ADD0B23-BF40-41A2-A029-7200CA74998E}" type="datetimeFigureOut">
              <a:rPr lang="en-US"/>
              <a:pPr>
                <a:defRPr/>
              </a:pPr>
              <a:t>1/26/2022</a:t>
            </a:fld>
            <a:endParaRPr lang="en-US" dirty="0"/>
          </a:p>
        </p:txBody>
      </p:sp>
      <p:sp>
        <p:nvSpPr>
          <p:cNvPr id="5" name="Contenidor de peu de pàgina 4">
            <a:extLst>
              <a:ext uri="{FF2B5EF4-FFF2-40B4-BE49-F238E27FC236}">
                <a16:creationId xmlns:a16="http://schemas.microsoft.com/office/drawing/2014/main" id="{826BD9EC-695A-4101-BF50-C90302C6D62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Contenidor de número de diapositiva 5">
            <a:extLst>
              <a:ext uri="{FF2B5EF4-FFF2-40B4-BE49-F238E27FC236}">
                <a16:creationId xmlns:a16="http://schemas.microsoft.com/office/drawing/2014/main" id="{E5ED557A-DAC1-401B-9420-AFB03E1BB48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CC06BF5-C1E2-42D5-B363-28BED771862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7" r:id="rId1"/>
    <p:sldLayoutId id="2147483798" r:id="rId2"/>
    <p:sldLayoutId id="2147483799" r:id="rId3"/>
    <p:sldLayoutId id="2147483800" r:id="rId4"/>
    <p:sldLayoutId id="2147483801" r:id="rId5"/>
    <p:sldLayoutId id="2147483802" r:id="rId6"/>
    <p:sldLayoutId id="2147483803" r:id="rId7"/>
    <p:sldLayoutId id="2147483804" r:id="rId8"/>
    <p:sldLayoutId id="2147483805" r:id="rId9"/>
    <p:sldLayoutId id="2147483806" r:id="rId10"/>
    <p:sldLayoutId id="2147483807" r:id="rId11"/>
  </p:sldLayoutIdLst>
  <p:txStyles>
    <p:titleStyle>
      <a:lvl1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2pPr>
      <a:lvl3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3pPr>
      <a:lvl4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4pPr>
      <a:lvl5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5pPr>
      <a:lvl6pPr marL="4572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6pPr>
      <a:lvl7pPr marL="9144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7pPr>
      <a:lvl8pPr marL="13716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8pPr>
      <a:lvl9pPr marL="18288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171450" indent="-171450" algn="l" defTabSz="685800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a-E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app.becas-santander.com/es/program/becas-Santander-estudios-Erasmus-2022-2023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mailto:pla.discapacitats@udg.edu" TargetMode="Externa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mailto:Diegomartin.papayannis@udg.edu" TargetMode="Externa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Relationship Id="rId5" Type="http://schemas.openxmlformats.org/officeDocument/2006/relationships/hyperlink" Target="mailto:Outgoing@udg.edu" TargetMode="External"/><Relationship Id="rId4" Type="http://schemas.openxmlformats.org/officeDocument/2006/relationships/hyperlink" Target="mailto:secretaria.dretieconomiques@udg.edu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dg.edu/tercerallengua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udg.edu/ca/viu/serveis-universitaris/assegurances#Diapositiva 3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1">
            <a:extLst>
              <a:ext uri="{FF2B5EF4-FFF2-40B4-BE49-F238E27FC236}">
                <a16:creationId xmlns:a16="http://schemas.microsoft.com/office/drawing/2014/main" id="{ABCDDDD2-AA9E-400B-8454-AC8772A5A8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908050"/>
            <a:ext cx="8415337" cy="316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rIns="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  <a:buSzPct val="100000"/>
            </a:pPr>
            <a:r>
              <a:rPr lang="ca-ES" altLang="ca-ES" sz="5000" b="1">
                <a:cs typeface="Arial" panose="020B0604020202020204" pitchFamily="34" charset="0"/>
              </a:rPr>
              <a:t>SESSIÓ INFORMATIVA</a:t>
            </a:r>
            <a:br>
              <a:rPr lang="ca-ES" altLang="ca-ES" sz="5000" b="1">
                <a:cs typeface="Arial" panose="020B0604020202020204" pitchFamily="34" charset="0"/>
              </a:rPr>
            </a:br>
            <a:r>
              <a:rPr lang="ca-ES" altLang="ca-ES" sz="5000" b="1">
                <a:cs typeface="Arial" panose="020B0604020202020204" pitchFamily="34" charset="0"/>
              </a:rPr>
              <a:t> PROGRAMES DE MOBILITAT PER A ESTUDIS</a:t>
            </a:r>
            <a:br>
              <a:rPr lang="ca-ES" altLang="ca-ES" sz="5000" b="1">
                <a:cs typeface="Arial" panose="020B0604020202020204" pitchFamily="34" charset="0"/>
              </a:rPr>
            </a:br>
            <a:r>
              <a:rPr lang="ca-ES" altLang="ca-ES" sz="5000" b="1">
                <a:cs typeface="Arial" panose="020B0604020202020204" pitchFamily="34" charset="0"/>
              </a:rPr>
              <a:t>2022-2023</a:t>
            </a:r>
            <a:br>
              <a:rPr lang="ca-ES" altLang="ca-ES" sz="5000" b="1">
                <a:solidFill>
                  <a:srgbClr val="FFFFFF"/>
                </a:solidFill>
                <a:cs typeface="Arial" panose="020B0604020202020204" pitchFamily="34" charset="0"/>
              </a:rPr>
            </a:br>
            <a:br>
              <a:rPr lang="ca-ES" altLang="ca-ES" sz="2700" b="1">
                <a:solidFill>
                  <a:srgbClr val="FFFFFF"/>
                </a:solidFill>
                <a:cs typeface="Arial" panose="020B0604020202020204" pitchFamily="34" charset="0"/>
              </a:rPr>
            </a:br>
            <a:r>
              <a:rPr lang="ca-ES" altLang="ca-ES" sz="4000" b="1">
                <a:solidFill>
                  <a:srgbClr val="C00000"/>
                </a:solidFill>
                <a:cs typeface="Arial" panose="020B0604020202020204" pitchFamily="34" charset="0"/>
              </a:rPr>
              <a:t>Facultat de Dret</a:t>
            </a:r>
            <a:br>
              <a:rPr lang="ca-ES" altLang="ca-ES" sz="3600" b="1">
                <a:solidFill>
                  <a:srgbClr val="8FCBFF"/>
                </a:solidFill>
                <a:cs typeface="Arial" panose="020B0604020202020204" pitchFamily="34" charset="0"/>
              </a:rPr>
            </a:br>
            <a:br>
              <a:rPr lang="ca-ES" altLang="ca-ES" sz="3600" b="1">
                <a:solidFill>
                  <a:srgbClr val="FF9933"/>
                </a:solidFill>
                <a:cs typeface="Arial" panose="020B0604020202020204" pitchFamily="34" charset="0"/>
              </a:rPr>
            </a:br>
            <a:r>
              <a:rPr lang="ca-ES" altLang="ca-ES" sz="3200" b="1">
                <a:solidFill>
                  <a:srgbClr val="C00000"/>
                </a:solidFill>
                <a:cs typeface="Arial" panose="020B0604020202020204" pitchFamily="34" charset="0"/>
              </a:rPr>
              <a:t>Secretaria acadèmica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>
            <a:extLst>
              <a:ext uri="{FF2B5EF4-FFF2-40B4-BE49-F238E27FC236}">
                <a16:creationId xmlns:a16="http://schemas.microsoft.com/office/drawing/2014/main" id="{229765C8-AECE-4B3B-A3C4-820E44B9DE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700" y="2276475"/>
            <a:ext cx="7848600" cy="413226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/>
          <a:extLst/>
        </p:spPr>
        <p:txBody>
          <a:bodyPr lIns="0" tIns="0" rIns="0" bIns="0"/>
          <a:lstStyle>
            <a:lvl1pPr marL="180975" indent="-179388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900"/>
              </a:spcAft>
              <a:buSzPct val="100000"/>
              <a:defRPr/>
            </a:pPr>
            <a:r>
              <a:rPr lang="ca-ES" altLang="ca-ES" sz="2400" b="1" dirty="0">
                <a:solidFill>
                  <a:schemeClr val="tx1"/>
                </a:solidFill>
                <a:latin typeface="Calibri" panose="020F0502020204030204" pitchFamily="34" charset="0"/>
              </a:rPr>
              <a:t>INICIADA LA MOBILITAT</a:t>
            </a:r>
            <a:br>
              <a:rPr lang="ca-ES" altLang="ca-ES" sz="1800" b="1" dirty="0">
                <a:solidFill>
                  <a:schemeClr val="tx1"/>
                </a:solidFill>
                <a:latin typeface="Calibri" panose="020F0502020204030204" pitchFamily="34" charset="0"/>
              </a:rPr>
            </a:br>
            <a:endParaRPr lang="ca-ES" altLang="ca-ES" sz="1800" b="1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900"/>
              </a:spcAft>
              <a:buSzPct val="100000"/>
              <a:defRPr/>
            </a:pPr>
            <a:r>
              <a:rPr lang="ca-ES" altLang="ca-ES" sz="2200" b="1" u="sng" dirty="0">
                <a:solidFill>
                  <a:schemeClr val="tx1"/>
                </a:solidFill>
                <a:latin typeface="Calibri" panose="020F0502020204030204" pitchFamily="34" charset="0"/>
              </a:rPr>
              <a:t>Tràmit amb la facultat</a:t>
            </a:r>
            <a:r>
              <a:rPr lang="ca-ES" altLang="ca-ES" sz="1800" b="1" u="sng" dirty="0">
                <a:solidFill>
                  <a:schemeClr val="tx1"/>
                </a:solidFill>
                <a:latin typeface="Calibri" panose="020F0502020204030204" pitchFamily="34" charset="0"/>
              </a:rPr>
              <a:t>:</a:t>
            </a:r>
          </a:p>
          <a:p>
            <a:pPr marL="287337" indent="-285750" eaLnBrk="1" fontAlgn="auto" hangingPunct="1">
              <a:spcBef>
                <a:spcPts val="0"/>
              </a:spcBef>
              <a:spcAft>
                <a:spcPts val="900"/>
              </a:spcAft>
              <a:buSzPct val="100000"/>
              <a:buFont typeface="Arial" panose="020B0604020202020204" pitchFamily="34" charset="0"/>
              <a:buChar char="•"/>
              <a:defRPr/>
            </a:pPr>
            <a:r>
              <a:rPr lang="ca-ES" altLang="ca-ES" sz="1800" b="1" dirty="0">
                <a:solidFill>
                  <a:schemeClr val="tx1"/>
                </a:solidFill>
                <a:latin typeface="Calibri" panose="020F0502020204030204" pitchFamily="34" charset="0"/>
              </a:rPr>
              <a:t>Canvis d’assignatures (Facultat– Universitat de destí – Estudiant)</a:t>
            </a:r>
          </a:p>
          <a:p>
            <a:pPr marL="1587" indent="0" eaLnBrk="1" fontAlgn="auto" hangingPunct="1">
              <a:spcBef>
                <a:spcPts val="0"/>
              </a:spcBef>
              <a:spcAft>
                <a:spcPts val="900"/>
              </a:spcAft>
              <a:buSzPct val="100000"/>
              <a:defRPr/>
            </a:pPr>
            <a:endParaRPr lang="ca-ES" altLang="ca-ES" sz="1800" b="1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marL="1587" indent="0" eaLnBrk="1" fontAlgn="auto" hangingPunct="1">
              <a:spcBef>
                <a:spcPts val="0"/>
              </a:spcBef>
              <a:spcAft>
                <a:spcPts val="900"/>
              </a:spcAft>
              <a:buSzPct val="100000"/>
              <a:defRPr/>
            </a:pPr>
            <a:r>
              <a:rPr lang="ca-ES" altLang="ca-ES" sz="2200" b="1" u="sng" dirty="0">
                <a:solidFill>
                  <a:schemeClr val="tx1"/>
                </a:solidFill>
                <a:latin typeface="Calibri" panose="020F0502020204030204" pitchFamily="34" charset="0"/>
              </a:rPr>
              <a:t>Tràmit amb l’OI</a:t>
            </a:r>
            <a:r>
              <a:rPr lang="ca-ES" altLang="ca-ES" sz="1800" b="1" dirty="0">
                <a:solidFill>
                  <a:schemeClr val="tx1"/>
                </a:solidFill>
                <a:latin typeface="Calibri" panose="020F0502020204030204" pitchFamily="34" charset="0"/>
              </a:rPr>
              <a:t>:</a:t>
            </a:r>
          </a:p>
          <a:p>
            <a:pPr marL="287338" indent="-285750" eaLnBrk="1" fontAlgn="auto" hangingPunct="1">
              <a:spcBef>
                <a:spcPts val="0"/>
              </a:spcBef>
              <a:spcAft>
                <a:spcPts val="1200"/>
              </a:spcAft>
              <a:buSzPct val="100000"/>
              <a:buFont typeface="Arial" panose="020B0604020202020204" pitchFamily="34" charset="0"/>
              <a:buChar char="•"/>
              <a:defRPr/>
            </a:pPr>
            <a:r>
              <a:rPr lang="ca-ES" altLang="ca-ES" sz="1800" b="1" dirty="0">
                <a:solidFill>
                  <a:schemeClr val="tx1"/>
                </a:solidFill>
                <a:latin typeface="Calibri" panose="020F0502020204030204" pitchFamily="34" charset="0"/>
              </a:rPr>
              <a:t>Adjuntar Justificant d’incorporació al MOBOUT</a:t>
            </a:r>
          </a:p>
          <a:p>
            <a:pPr eaLnBrk="1" fontAlgn="auto" hangingPunct="1">
              <a:spcBef>
                <a:spcPts val="0"/>
              </a:spcBef>
              <a:spcAft>
                <a:spcPts val="1000"/>
              </a:spcAft>
              <a:buSzPct val="100000"/>
              <a:defRPr/>
            </a:pPr>
            <a:endParaRPr lang="ca-ES" altLang="ca-ES" b="1" dirty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22533" name="Oval 7">
            <a:extLst>
              <a:ext uri="{FF2B5EF4-FFF2-40B4-BE49-F238E27FC236}">
                <a16:creationId xmlns:a16="http://schemas.microsoft.com/office/drawing/2014/main" id="{F7116344-F539-4A8F-8474-41E5E13651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27538" y="4941168"/>
            <a:ext cx="3455987" cy="1224682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buSzPct val="100000"/>
              <a:defRPr/>
            </a:pPr>
            <a:r>
              <a:rPr lang="ca-ES" altLang="ca-E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pagament inicial d’ajuts Erasmus+</a:t>
            </a:r>
          </a:p>
          <a:p>
            <a:pPr algn="ctr" eaLnBrk="1" hangingPunct="1">
              <a:buSzPct val="100000"/>
              <a:defRPr/>
            </a:pPr>
            <a:r>
              <a:rPr lang="ca-ES" altLang="ca-E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(gestionats per l’OI)</a:t>
            </a:r>
          </a:p>
        </p:txBody>
      </p:sp>
      <p:pic>
        <p:nvPicPr>
          <p:cNvPr id="22532" name="Imatge 6">
            <a:extLst>
              <a:ext uri="{FF2B5EF4-FFF2-40B4-BE49-F238E27FC236}">
                <a16:creationId xmlns:a16="http://schemas.microsoft.com/office/drawing/2014/main" id="{96070C36-BEB0-4776-BFBF-17212B5EED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2975" y="107950"/>
            <a:ext cx="7516813" cy="1233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32F48D7E-54BC-4483-8B4F-15BC98668CDB}"/>
              </a:ext>
            </a:extLst>
          </p:cNvPr>
          <p:cNvSpPr/>
          <p:nvPr/>
        </p:nvSpPr>
        <p:spPr>
          <a:xfrm>
            <a:off x="2843213" y="909638"/>
            <a:ext cx="3457575" cy="17240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1750"/>
              </a:spcAft>
              <a:buSzPct val="100000"/>
              <a:defRPr/>
            </a:pPr>
            <a:endParaRPr lang="ca-ES" altLang="ca-ES" sz="2400" b="1" u="sng" dirty="0">
              <a:solidFill>
                <a:schemeClr val="accent2">
                  <a:lumMod val="50000"/>
                </a:schemeClr>
              </a:solidFill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1750"/>
              </a:spcAft>
              <a:buSzPct val="100000"/>
              <a:defRPr/>
            </a:pPr>
            <a:r>
              <a:rPr lang="ca-ES" altLang="ca-ES" sz="2400" b="1" u="sng" dirty="0">
                <a:solidFill>
                  <a:schemeClr val="accent2">
                    <a:lumMod val="50000"/>
                  </a:schemeClr>
                </a:solidFill>
              </a:rPr>
              <a:t>Tràmits de l’estudiant</a:t>
            </a:r>
          </a:p>
          <a:p>
            <a:pPr algn="ctr" eaLnBrk="1" fontAlgn="auto" hangingPunct="1">
              <a:spcBef>
                <a:spcPts val="0"/>
              </a:spcBef>
              <a:spcAft>
                <a:spcPts val="1750"/>
              </a:spcAft>
              <a:buSzPct val="100000"/>
              <a:defRPr/>
            </a:pPr>
            <a:endParaRPr lang="ca-ES" altLang="ca-ES" sz="2800" b="1" u="sng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>
            <a:extLst>
              <a:ext uri="{FF2B5EF4-FFF2-40B4-BE49-F238E27FC236}">
                <a16:creationId xmlns:a16="http://schemas.microsoft.com/office/drawing/2014/main" id="{35C44568-F24E-4305-B5E0-A02A06F379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3238" y="1916113"/>
            <a:ext cx="7848600" cy="449262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/>
          <a:extLst/>
        </p:spPr>
        <p:txBody>
          <a:bodyPr lIns="0" tIns="0" rIns="0" bIns="0"/>
          <a:lstStyle>
            <a:lvl1pPr marL="180975" indent="-179388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900"/>
              </a:spcAft>
              <a:buSzPct val="100000"/>
              <a:defRPr/>
            </a:pPr>
            <a:r>
              <a:rPr lang="ca-ES" altLang="ca-ES" sz="2400" b="1" dirty="0">
                <a:solidFill>
                  <a:schemeClr val="tx1"/>
                </a:solidFill>
                <a:latin typeface="Calibri" panose="020F0502020204030204" pitchFamily="34" charset="0"/>
              </a:rPr>
              <a:t>FINALITZADA LA MOBILITAT</a:t>
            </a:r>
          </a:p>
          <a:p>
            <a:pPr eaLnBrk="1" fontAlgn="auto" hangingPunct="1">
              <a:spcBef>
                <a:spcPts val="0"/>
              </a:spcBef>
              <a:spcAft>
                <a:spcPts val="900"/>
              </a:spcAft>
              <a:buSzPct val="100000"/>
              <a:defRPr/>
            </a:pPr>
            <a:r>
              <a:rPr lang="ca-ES" altLang="ca-ES" b="1" dirty="0">
                <a:solidFill>
                  <a:schemeClr val="tx1"/>
                </a:solidFill>
                <a:latin typeface="Calibri" panose="020F0502020204030204" pitchFamily="34" charset="0"/>
              </a:rPr>
              <a:t>-</a:t>
            </a:r>
            <a:r>
              <a:rPr lang="ca-ES" altLang="ca-ES" b="1" u="sng" dirty="0">
                <a:solidFill>
                  <a:schemeClr val="tx1"/>
                </a:solidFill>
                <a:latin typeface="Calibri" panose="020F0502020204030204" pitchFamily="34" charset="0"/>
              </a:rPr>
              <a:t>Tràmits amb la facultat</a:t>
            </a:r>
            <a:r>
              <a:rPr lang="ca-ES" altLang="ca-ES" b="1" dirty="0">
                <a:solidFill>
                  <a:schemeClr val="tx1"/>
                </a:solidFill>
                <a:latin typeface="Calibri" panose="020F0502020204030204" pitchFamily="34" charset="0"/>
              </a:rPr>
              <a:t>:</a:t>
            </a:r>
          </a:p>
          <a:p>
            <a:pPr marL="620712" lvl="1" indent="-342900" eaLnBrk="1" fontAlgn="auto" hangingPunct="1">
              <a:spcBef>
                <a:spcPts val="0"/>
              </a:spcBef>
              <a:spcAft>
                <a:spcPts val="900"/>
              </a:spcAft>
              <a:buSzPct val="100000"/>
              <a:buFont typeface="Arial" panose="020B0604020202020204" pitchFamily="34" charset="0"/>
              <a:buChar char="•"/>
              <a:defRPr/>
            </a:pPr>
            <a:r>
              <a:rPr lang="ca-ES" altLang="ca-ES" b="1" dirty="0">
                <a:solidFill>
                  <a:schemeClr val="tx1"/>
                </a:solidFill>
                <a:latin typeface="Calibri" panose="020F0502020204030204" pitchFamily="34" charset="0"/>
              </a:rPr>
              <a:t>Lliurar certificat de notes emès per la universitat de destí </a:t>
            </a:r>
          </a:p>
          <a:p>
            <a:pPr eaLnBrk="1" fontAlgn="auto" hangingPunct="1">
              <a:spcBef>
                <a:spcPts val="0"/>
              </a:spcBef>
              <a:spcAft>
                <a:spcPts val="1200"/>
              </a:spcAft>
              <a:buSzPct val="100000"/>
              <a:defRPr/>
            </a:pPr>
            <a:r>
              <a:rPr lang="ca-ES" altLang="ca-ES" b="1" dirty="0">
                <a:solidFill>
                  <a:schemeClr val="tx1"/>
                </a:solidFill>
                <a:latin typeface="Calibri" panose="020F0502020204030204" pitchFamily="34" charset="0"/>
              </a:rPr>
              <a:t>-</a:t>
            </a:r>
            <a:r>
              <a:rPr lang="ca-ES" altLang="ca-ES" b="1" u="sng" dirty="0">
                <a:solidFill>
                  <a:schemeClr val="tx1"/>
                </a:solidFill>
                <a:latin typeface="Calibri" panose="020F0502020204030204" pitchFamily="34" charset="0"/>
              </a:rPr>
              <a:t>Tràmits amb la Oficina Internacional</a:t>
            </a:r>
            <a:r>
              <a:rPr lang="ca-ES" altLang="ca-ES" b="1" dirty="0">
                <a:solidFill>
                  <a:schemeClr val="tx1"/>
                </a:solidFill>
                <a:latin typeface="Calibri" panose="020F0502020204030204" pitchFamily="34" charset="0"/>
              </a:rPr>
              <a:t>:</a:t>
            </a:r>
          </a:p>
          <a:p>
            <a:pPr marL="620713" lvl="1" indent="-342900" eaLnBrk="1" fontAlgn="auto" hangingPunct="1">
              <a:spcBef>
                <a:spcPts val="0"/>
              </a:spcBef>
              <a:spcAft>
                <a:spcPts val="1200"/>
              </a:spcAft>
              <a:buSzPct val="100000"/>
              <a:buFont typeface="Arial" panose="020B0604020202020204" pitchFamily="34" charset="0"/>
              <a:buChar char="•"/>
              <a:defRPr/>
            </a:pPr>
            <a:r>
              <a:rPr lang="ca-ES" altLang="ca-ES" b="1" dirty="0">
                <a:solidFill>
                  <a:schemeClr val="tx1"/>
                </a:solidFill>
                <a:latin typeface="Calibri" panose="020F0502020204030204" pitchFamily="34" charset="0"/>
              </a:rPr>
              <a:t>Adjuntar certificat d’estada al MOBOUT</a:t>
            </a:r>
          </a:p>
          <a:p>
            <a:pPr eaLnBrk="1" fontAlgn="auto" hangingPunct="1">
              <a:spcBef>
                <a:spcPts val="0"/>
              </a:spcBef>
              <a:spcAft>
                <a:spcPts val="1200"/>
              </a:spcAft>
              <a:buSzPct val="100000"/>
              <a:defRPr/>
            </a:pPr>
            <a:r>
              <a:rPr lang="ca-ES" altLang="ca-ES" b="1" dirty="0">
                <a:solidFill>
                  <a:schemeClr val="tx1"/>
                </a:solidFill>
                <a:latin typeface="Calibri" panose="020F0502020204030204" pitchFamily="34" charset="0"/>
              </a:rPr>
              <a:t>Mobilitats Erasmus+</a:t>
            </a:r>
          </a:p>
          <a:p>
            <a:pPr marL="620712" lvl="1" indent="-342900" eaLnBrk="1" fontAlgn="auto" hangingPunct="1">
              <a:spcBef>
                <a:spcPts val="0"/>
              </a:spcBef>
              <a:spcAft>
                <a:spcPts val="1200"/>
              </a:spcAft>
              <a:buSzPct val="100000"/>
              <a:buFont typeface="Arial" panose="020B0604020202020204" pitchFamily="34" charset="0"/>
              <a:buChar char="•"/>
              <a:defRPr/>
            </a:pPr>
            <a:r>
              <a:rPr lang="ca-ES" altLang="ca-ES" b="1" dirty="0">
                <a:solidFill>
                  <a:schemeClr val="tx1"/>
                </a:solidFill>
                <a:latin typeface="Calibri" panose="020F0502020204030204" pitchFamily="34" charset="0"/>
              </a:rPr>
              <a:t>EU </a:t>
            </a:r>
            <a:r>
              <a:rPr lang="ca-ES" altLang="ca-ES" b="1" dirty="0" err="1">
                <a:solidFill>
                  <a:schemeClr val="tx1"/>
                </a:solidFill>
                <a:latin typeface="Calibri" panose="020F0502020204030204" pitchFamily="34" charset="0"/>
              </a:rPr>
              <a:t>Survey</a:t>
            </a:r>
            <a:r>
              <a:rPr lang="ca-ES" altLang="ca-ES" b="1" dirty="0">
                <a:solidFill>
                  <a:schemeClr val="tx1"/>
                </a:solidFill>
                <a:latin typeface="Calibri" panose="020F0502020204030204" pitchFamily="34" charset="0"/>
              </a:rPr>
              <a:t> (enquesta online de la Comissió Europea)</a:t>
            </a:r>
          </a:p>
          <a:p>
            <a:pPr marL="620713" lvl="1" indent="-342900" eaLnBrk="1" fontAlgn="auto" hangingPunct="1">
              <a:spcBef>
                <a:spcPts val="0"/>
              </a:spcBef>
              <a:spcAft>
                <a:spcPts val="1000"/>
              </a:spcAft>
              <a:buSzPct val="100000"/>
              <a:buFont typeface="Arial" panose="020B0604020202020204" pitchFamily="34" charset="0"/>
              <a:buChar char="•"/>
              <a:defRPr/>
            </a:pPr>
            <a:r>
              <a:rPr lang="ca-ES" altLang="ca-ES" b="1" dirty="0">
                <a:solidFill>
                  <a:schemeClr val="tx1"/>
                </a:solidFill>
                <a:latin typeface="Calibri" panose="020F0502020204030204" pitchFamily="34" charset="0"/>
              </a:rPr>
              <a:t>2n test online de nivell de llengua OLS (NO obligatori)</a:t>
            </a:r>
            <a:endParaRPr lang="ca-ES" altLang="ca-ES" b="1" dirty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24581" name="Oval 6">
            <a:extLst>
              <a:ext uri="{FF2B5EF4-FFF2-40B4-BE49-F238E27FC236}">
                <a16:creationId xmlns:a16="http://schemas.microsoft.com/office/drawing/2014/main" id="{B89D7BEA-5965-4BBF-AA0F-154B7B8B73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03800" y="3933825"/>
            <a:ext cx="4197350" cy="719138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buSzPct val="100000"/>
              <a:defRPr/>
            </a:pPr>
            <a:endParaRPr lang="ca-ES" altLang="ca-ES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buSzPct val="100000"/>
              <a:defRPr/>
            </a:pPr>
            <a:r>
              <a:rPr lang="ca-ES" altLang="ca-E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pagament restant d’ajuts</a:t>
            </a:r>
          </a:p>
          <a:p>
            <a:pPr algn="ctr" eaLnBrk="1" hangingPunct="1">
              <a:buSzPct val="100000"/>
              <a:defRPr/>
            </a:pPr>
            <a:r>
              <a:rPr lang="ca-ES" altLang="ca-E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(gestionat per l’OI)</a:t>
            </a:r>
          </a:p>
          <a:p>
            <a:pPr algn="ctr" eaLnBrk="1" hangingPunct="1">
              <a:buSzPct val="100000"/>
              <a:defRPr/>
            </a:pPr>
            <a:endParaRPr lang="ca-ES" altLang="ca-ES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4580" name="Imatge 6">
            <a:extLst>
              <a:ext uri="{FF2B5EF4-FFF2-40B4-BE49-F238E27FC236}">
                <a16:creationId xmlns:a16="http://schemas.microsoft.com/office/drawing/2014/main" id="{AB77BAA6-CCA2-4BCD-B840-5C9FC84F4EB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2975" y="107950"/>
            <a:ext cx="7516813" cy="1089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2">
            <a:extLst>
              <a:ext uri="{FF2B5EF4-FFF2-40B4-BE49-F238E27FC236}">
                <a16:creationId xmlns:a16="http://schemas.microsoft.com/office/drawing/2014/main" id="{487FAD36-62B0-40D2-B7B0-F71268F87D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95513" y="1196975"/>
            <a:ext cx="345598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Aft>
                <a:spcPts val="1750"/>
              </a:spcAft>
              <a:buSzPct val="100000"/>
            </a:pPr>
            <a:r>
              <a:rPr lang="ca-ES" altLang="ca-ES" sz="2400" b="1" u="sng">
                <a:solidFill>
                  <a:srgbClr val="843C0C"/>
                </a:solidFill>
              </a:rPr>
              <a:t>Tràmits de l’estudiant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1">
            <a:extLst>
              <a:ext uri="{FF2B5EF4-FFF2-40B4-BE49-F238E27FC236}">
                <a16:creationId xmlns:a16="http://schemas.microsoft.com/office/drawing/2014/main" id="{9BC6DE8F-53B1-43E8-AB3B-0BEA4143C7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908050"/>
            <a:ext cx="8342312" cy="1503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rIns="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  <a:buSzPct val="100000"/>
            </a:pPr>
            <a:r>
              <a:rPr lang="ca-ES" altLang="ca-ES" sz="4500" b="1" dirty="0">
                <a:cs typeface="Arial" panose="020B0604020202020204" pitchFamily="34" charset="0"/>
              </a:rPr>
              <a:t>Convocatòria SICUE 2022-2023</a:t>
            </a:r>
            <a:br>
              <a:rPr lang="ca-ES" altLang="ca-ES" sz="5900" b="1" dirty="0">
                <a:cs typeface="Arial" panose="020B0604020202020204" pitchFamily="34" charset="0"/>
              </a:rPr>
            </a:br>
            <a:br>
              <a:rPr lang="ca-ES" altLang="ca-ES" sz="5900" b="1" dirty="0">
                <a:cs typeface="Arial" panose="020B0604020202020204" pitchFamily="34" charset="0"/>
              </a:rPr>
            </a:br>
            <a:endParaRPr lang="ca-ES" altLang="ca-ES" sz="5900" b="1" dirty="0">
              <a:cs typeface="Arial" panose="020B0604020202020204" pitchFamily="34" charset="0"/>
            </a:endParaRPr>
          </a:p>
        </p:txBody>
      </p:sp>
      <p:sp>
        <p:nvSpPr>
          <p:cNvPr id="26627" name="Text Box 2">
            <a:extLst>
              <a:ext uri="{FF2B5EF4-FFF2-40B4-BE49-F238E27FC236}">
                <a16:creationId xmlns:a16="http://schemas.microsoft.com/office/drawing/2014/main" id="{8B3CD50D-CBB3-4606-8794-4EE1BE9873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5013325"/>
            <a:ext cx="7559675" cy="1008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spcAft>
                <a:spcPts val="1350"/>
              </a:spcAft>
              <a:buSzPct val="100000"/>
            </a:pPr>
            <a:r>
              <a:rPr lang="ca-ES" altLang="ca-ES" sz="3200" b="1" dirty="0">
                <a:cs typeface="Arial" panose="020B0604020202020204" pitchFamily="34" charset="0"/>
              </a:rPr>
              <a:t>	 Sol·licituds: 11– 25 de Febrer </a:t>
            </a:r>
          </a:p>
          <a:p>
            <a:pPr algn="ctr" eaLnBrk="1" hangingPunct="1">
              <a:lnSpc>
                <a:spcPct val="80000"/>
              </a:lnSpc>
              <a:spcAft>
                <a:spcPts val="1150"/>
              </a:spcAft>
              <a:buSzPct val="100000"/>
            </a:pPr>
            <a:endParaRPr lang="ca-ES" altLang="ca-ES" sz="3200" b="1" dirty="0">
              <a:cs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  <a:spcAft>
                <a:spcPts val="1150"/>
              </a:spcAft>
              <a:buSzPct val="100000"/>
            </a:pPr>
            <a:endParaRPr lang="ca-ES" altLang="ca-ES" sz="3200" b="1" dirty="0">
              <a:cs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  <a:spcAft>
                <a:spcPts val="1150"/>
              </a:spcAft>
              <a:buSzPct val="100000"/>
            </a:pPr>
            <a:endParaRPr lang="ca-ES" altLang="ca-ES" sz="3200" b="1" dirty="0">
              <a:cs typeface="Arial" panose="020B0604020202020204" pitchFamily="34" charset="0"/>
            </a:endParaRPr>
          </a:p>
        </p:txBody>
      </p:sp>
      <p:graphicFrame>
        <p:nvGraphicFramePr>
          <p:cNvPr id="14340" name="Group 4">
            <a:extLst>
              <a:ext uri="{FF2B5EF4-FFF2-40B4-BE49-F238E27FC236}">
                <a16:creationId xmlns:a16="http://schemas.microsoft.com/office/drawing/2014/main" id="{BC59FCDA-45ED-4E07-BF5C-B50D7608D5B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7145448"/>
              </p:ext>
            </p:extLst>
          </p:nvPr>
        </p:nvGraphicFramePr>
        <p:xfrm>
          <a:off x="539750" y="2780928"/>
          <a:ext cx="8102600" cy="1362447"/>
        </p:xfrm>
        <a:graphic>
          <a:graphicData uri="http://schemas.openxmlformats.org/drawingml/2006/table">
            <a:tbl>
              <a:tblPr/>
              <a:tblGrid>
                <a:gridCol w="4645109">
                  <a:extLst>
                    <a:ext uri="{9D8B030D-6E8A-4147-A177-3AD203B41FA5}">
                      <a16:colId xmlns:a16="http://schemas.microsoft.com/office/drawing/2014/main" val="2366597437"/>
                    </a:ext>
                  </a:extLst>
                </a:gridCol>
                <a:gridCol w="3457491">
                  <a:extLst>
                    <a:ext uri="{9D8B030D-6E8A-4147-A177-3AD203B41FA5}">
                      <a16:colId xmlns:a16="http://schemas.microsoft.com/office/drawing/2014/main" val="3638070396"/>
                    </a:ext>
                  </a:extLst>
                </a:gridCol>
              </a:tblGrid>
              <a:tr h="735767">
                <a:tc>
                  <a:txBody>
                    <a:bodyPr/>
                    <a:lstStyle>
                      <a:lvl1pPr>
                        <a:spcAft>
                          <a:spcPts val="1000"/>
                        </a:spcAft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Aft>
                          <a:spcPts val="1400"/>
                        </a:spcAft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Aft>
                          <a:spcPts val="1200"/>
                        </a:spcAft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Aft>
                          <a:spcPts val="1000"/>
                        </a:spcAft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Aft>
                          <a:spcPts val="1000"/>
                        </a:spcAft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449263" eaLnBrk="0" fontAlgn="base" hangingPunct="0">
                        <a:spcBef>
                          <a:spcPct val="0"/>
                        </a:spcBef>
                        <a:spcAft>
                          <a:spcPts val="100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449263" eaLnBrk="0" fontAlgn="base" hangingPunct="0">
                        <a:spcBef>
                          <a:spcPct val="0"/>
                        </a:spcBef>
                        <a:spcAft>
                          <a:spcPts val="100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449263" eaLnBrk="0" fontAlgn="base" hangingPunct="0">
                        <a:spcBef>
                          <a:spcPct val="0"/>
                        </a:spcBef>
                        <a:spcAft>
                          <a:spcPts val="100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449263" eaLnBrk="0" fontAlgn="base" hangingPunct="0">
                        <a:spcBef>
                          <a:spcPct val="0"/>
                        </a:spcBef>
                        <a:spcAft>
                          <a:spcPts val="100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ca-ES" altLang="ca-E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PROGRAMES MOBILITAT ESTUDIS</a:t>
                      </a:r>
                    </a:p>
                  </a:txBody>
                  <a:tcPr marL="91438" marR="91438" marT="6159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9D64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000"/>
                        </a:spcAft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Aft>
                          <a:spcPts val="1400"/>
                        </a:spcAft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Aft>
                          <a:spcPts val="1200"/>
                        </a:spcAft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Aft>
                          <a:spcPts val="1000"/>
                        </a:spcAft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Aft>
                          <a:spcPts val="1000"/>
                        </a:spcAft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449263" eaLnBrk="0" fontAlgn="base" hangingPunct="0">
                        <a:spcBef>
                          <a:spcPct val="0"/>
                        </a:spcBef>
                        <a:spcAft>
                          <a:spcPts val="100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449263" eaLnBrk="0" fontAlgn="base" hangingPunct="0">
                        <a:spcBef>
                          <a:spcPct val="0"/>
                        </a:spcBef>
                        <a:spcAft>
                          <a:spcPts val="100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449263" eaLnBrk="0" fontAlgn="base" hangingPunct="0">
                        <a:spcBef>
                          <a:spcPct val="0"/>
                        </a:spcBef>
                        <a:spcAft>
                          <a:spcPts val="100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449263" eaLnBrk="0" fontAlgn="base" hangingPunct="0">
                        <a:spcBef>
                          <a:spcPct val="0"/>
                        </a:spcBef>
                        <a:spcAft>
                          <a:spcPts val="100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ca-ES" altLang="ca-E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DESTÍ</a:t>
                      </a:r>
                    </a:p>
                  </a:txBody>
                  <a:tcPr marL="91438" marR="91438" marT="6159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9D6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8657589"/>
                  </a:ext>
                </a:extLst>
              </a:tr>
              <a:tr h="626680">
                <a:tc>
                  <a:txBody>
                    <a:bodyPr/>
                    <a:lstStyle>
                      <a:lvl1pPr>
                        <a:spcAft>
                          <a:spcPts val="1000"/>
                        </a:spcAft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Aft>
                          <a:spcPts val="1400"/>
                        </a:spcAft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Aft>
                          <a:spcPts val="1200"/>
                        </a:spcAft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Aft>
                          <a:spcPts val="1000"/>
                        </a:spcAft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Aft>
                          <a:spcPts val="1000"/>
                        </a:spcAft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449263" eaLnBrk="0" fontAlgn="base" hangingPunct="0">
                        <a:spcBef>
                          <a:spcPct val="0"/>
                        </a:spcBef>
                        <a:spcAft>
                          <a:spcPts val="100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449263" eaLnBrk="0" fontAlgn="base" hangingPunct="0">
                        <a:spcBef>
                          <a:spcPct val="0"/>
                        </a:spcBef>
                        <a:spcAft>
                          <a:spcPts val="100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449263" eaLnBrk="0" fontAlgn="base" hangingPunct="0">
                        <a:spcBef>
                          <a:spcPct val="0"/>
                        </a:spcBef>
                        <a:spcAft>
                          <a:spcPts val="100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449263" eaLnBrk="0" fontAlgn="base" hangingPunct="0">
                        <a:spcBef>
                          <a:spcPct val="0"/>
                        </a:spcBef>
                        <a:spcAft>
                          <a:spcPts val="100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ca-ES" altLang="ca-E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SICUE</a:t>
                      </a:r>
                    </a:p>
                  </a:txBody>
                  <a:tcPr marL="91438" marR="91438" marT="6159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000"/>
                        </a:spcAft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Aft>
                          <a:spcPts val="1400"/>
                        </a:spcAft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Aft>
                          <a:spcPts val="1200"/>
                        </a:spcAft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Aft>
                          <a:spcPts val="1000"/>
                        </a:spcAft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Aft>
                          <a:spcPts val="1000"/>
                        </a:spcAft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449263" eaLnBrk="0" fontAlgn="base" hangingPunct="0">
                        <a:spcBef>
                          <a:spcPct val="0"/>
                        </a:spcBef>
                        <a:spcAft>
                          <a:spcPts val="100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449263" eaLnBrk="0" fontAlgn="base" hangingPunct="0">
                        <a:spcBef>
                          <a:spcPct val="0"/>
                        </a:spcBef>
                        <a:spcAft>
                          <a:spcPts val="100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449263" eaLnBrk="0" fontAlgn="base" hangingPunct="0">
                        <a:spcBef>
                          <a:spcPct val="0"/>
                        </a:spcBef>
                        <a:spcAft>
                          <a:spcPts val="100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449263" eaLnBrk="0" fontAlgn="base" hangingPunct="0">
                        <a:spcBef>
                          <a:spcPct val="0"/>
                        </a:spcBef>
                        <a:spcAft>
                          <a:spcPts val="100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ca-ES" altLang="ca-E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Espanya</a:t>
                      </a:r>
                    </a:p>
                  </a:txBody>
                  <a:tcPr marL="91438" marR="91438" marT="6159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680704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1">
            <a:extLst>
              <a:ext uri="{FF2B5EF4-FFF2-40B4-BE49-F238E27FC236}">
                <a16:creationId xmlns:a16="http://schemas.microsoft.com/office/drawing/2014/main" id="{9BC6DE8F-53B1-43E8-AB3B-0BEA4143C7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476673"/>
            <a:ext cx="8342312" cy="12961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rIns="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lvl="0" algn="ctr" eaLnBrk="1" hangingPunct="1">
              <a:lnSpc>
                <a:spcPct val="90000"/>
              </a:lnSpc>
              <a:spcAft>
                <a:spcPts val="1750"/>
              </a:spcAft>
              <a:buSzPct val="100000"/>
              <a:tabLst/>
              <a:defRPr/>
            </a:pPr>
            <a:r>
              <a:rPr lang="ca-ES" altLang="ca-ES" sz="4000" b="1" dirty="0">
                <a:cs typeface="Arial" panose="020B0604020202020204" pitchFamily="34" charset="0"/>
              </a:rPr>
              <a:t>Convocatòria SICUE 2022-2023</a:t>
            </a:r>
            <a:br>
              <a:rPr lang="ca-ES" altLang="ca-ES" sz="5900" b="1" dirty="0">
                <a:cs typeface="Arial" panose="020B0604020202020204" pitchFamily="34" charset="0"/>
              </a:rPr>
            </a:br>
            <a:r>
              <a:rPr lang="ca-ES" altLang="ca-ES" sz="2400" b="1" u="sng" dirty="0">
                <a:solidFill>
                  <a:srgbClr val="ED7D31">
                    <a:lumMod val="50000"/>
                  </a:srgbClr>
                </a:solidFill>
                <a:cs typeface="Arial" panose="020B0604020202020204" pitchFamily="34" charset="0"/>
              </a:rPr>
              <a:t>Calendari de la convocatòria</a:t>
            </a:r>
          </a:p>
          <a:p>
            <a:pPr algn="ctr" eaLnBrk="1" hangingPunct="1">
              <a:lnSpc>
                <a:spcPct val="90000"/>
              </a:lnSpc>
              <a:buSzPct val="100000"/>
            </a:pPr>
            <a:br>
              <a:rPr lang="ca-ES" altLang="ca-ES" sz="5900" b="1" dirty="0">
                <a:cs typeface="Arial" panose="020B0604020202020204" pitchFamily="34" charset="0"/>
              </a:rPr>
            </a:br>
            <a:endParaRPr lang="ca-ES" altLang="ca-ES" sz="5900" b="1" dirty="0">
              <a:cs typeface="Arial" panose="020B0604020202020204" pitchFamily="34" charset="0"/>
            </a:endParaRPr>
          </a:p>
        </p:txBody>
      </p:sp>
      <p:sp>
        <p:nvSpPr>
          <p:cNvPr id="26627" name="Text Box 2">
            <a:extLst>
              <a:ext uri="{FF2B5EF4-FFF2-40B4-BE49-F238E27FC236}">
                <a16:creationId xmlns:a16="http://schemas.microsoft.com/office/drawing/2014/main" id="{8B3CD50D-CBB3-4606-8794-4EE1BE9873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5013325"/>
            <a:ext cx="7559675" cy="1008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spcAft>
                <a:spcPts val="1350"/>
              </a:spcAft>
              <a:buSzPct val="100000"/>
            </a:pPr>
            <a:r>
              <a:rPr lang="ca-ES" altLang="ca-ES" sz="3200" b="1" dirty="0">
                <a:cs typeface="Arial" panose="020B0604020202020204" pitchFamily="34" charset="0"/>
              </a:rPr>
              <a:t>	 Sol·licituds: 12 de Febrer – 4 de Març </a:t>
            </a:r>
          </a:p>
          <a:p>
            <a:pPr algn="ctr" eaLnBrk="1" hangingPunct="1">
              <a:lnSpc>
                <a:spcPct val="80000"/>
              </a:lnSpc>
              <a:spcAft>
                <a:spcPts val="1150"/>
              </a:spcAft>
              <a:buSzPct val="100000"/>
            </a:pPr>
            <a:endParaRPr lang="ca-ES" altLang="ca-ES" sz="3200" b="1" dirty="0">
              <a:cs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  <a:spcAft>
                <a:spcPts val="1150"/>
              </a:spcAft>
              <a:buSzPct val="100000"/>
            </a:pPr>
            <a:endParaRPr lang="ca-ES" altLang="ca-ES" sz="3200" b="1" dirty="0">
              <a:cs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  <a:spcAft>
                <a:spcPts val="1150"/>
              </a:spcAft>
              <a:buSzPct val="100000"/>
            </a:pPr>
            <a:endParaRPr lang="ca-ES" altLang="ca-ES" sz="3200" b="1" dirty="0">
              <a:cs typeface="Arial" panose="020B0604020202020204" pitchFamily="34" charset="0"/>
            </a:endParaRPr>
          </a:p>
        </p:txBody>
      </p:sp>
      <p:graphicFrame>
        <p:nvGraphicFramePr>
          <p:cNvPr id="2" name="Taula 1">
            <a:extLst>
              <a:ext uri="{FF2B5EF4-FFF2-40B4-BE49-F238E27FC236}">
                <a16:creationId xmlns:a16="http://schemas.microsoft.com/office/drawing/2014/main" id="{F4469335-CD43-45C8-8CC9-6B76EEC8CDF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0502183"/>
              </p:ext>
            </p:extLst>
          </p:nvPr>
        </p:nvGraphicFramePr>
        <p:xfrm>
          <a:off x="323527" y="1772817"/>
          <a:ext cx="8487097" cy="4655488"/>
        </p:xfrm>
        <a:graphic>
          <a:graphicData uri="http://schemas.openxmlformats.org/drawingml/2006/table">
            <a:tbl>
              <a:tblPr/>
              <a:tblGrid>
                <a:gridCol w="2229642">
                  <a:extLst>
                    <a:ext uri="{9D8B030D-6E8A-4147-A177-3AD203B41FA5}">
                      <a16:colId xmlns:a16="http://schemas.microsoft.com/office/drawing/2014/main" val="177825167"/>
                    </a:ext>
                  </a:extLst>
                </a:gridCol>
                <a:gridCol w="6257455">
                  <a:extLst>
                    <a:ext uri="{9D8B030D-6E8A-4147-A177-3AD203B41FA5}">
                      <a16:colId xmlns:a16="http://schemas.microsoft.com/office/drawing/2014/main" val="476974802"/>
                    </a:ext>
                  </a:extLst>
                </a:gridCol>
              </a:tblGrid>
              <a:tr h="467930">
                <a:tc>
                  <a:txBody>
                    <a:bodyPr/>
                    <a:lstStyle>
                      <a:lvl1pPr>
                        <a:spcAft>
                          <a:spcPts val="1000"/>
                        </a:spcAft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Aft>
                          <a:spcPts val="1400"/>
                        </a:spcAft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Aft>
                          <a:spcPts val="1200"/>
                        </a:spcAft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Aft>
                          <a:spcPts val="1000"/>
                        </a:spcAft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Aft>
                          <a:spcPts val="1000"/>
                        </a:spcAft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449263" eaLnBrk="0" fontAlgn="base" hangingPunct="0">
                        <a:spcBef>
                          <a:spcPct val="0"/>
                        </a:spcBef>
                        <a:spcAft>
                          <a:spcPts val="100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449263" eaLnBrk="0" fontAlgn="base" hangingPunct="0">
                        <a:spcBef>
                          <a:spcPct val="0"/>
                        </a:spcBef>
                        <a:spcAft>
                          <a:spcPts val="100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449263" eaLnBrk="0" fontAlgn="base" hangingPunct="0">
                        <a:spcBef>
                          <a:spcPct val="0"/>
                        </a:spcBef>
                        <a:spcAft>
                          <a:spcPts val="100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449263" eaLnBrk="0" fontAlgn="base" hangingPunct="0">
                        <a:spcBef>
                          <a:spcPct val="0"/>
                        </a:spcBef>
                        <a:spcAft>
                          <a:spcPts val="100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altLang="ca-E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TERMINI</a:t>
                      </a:r>
                    </a:p>
                  </a:txBody>
                  <a:tcPr marL="89997" marR="89997" marT="6161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9D64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000"/>
                        </a:spcAft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Aft>
                          <a:spcPts val="1400"/>
                        </a:spcAft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Aft>
                          <a:spcPts val="1200"/>
                        </a:spcAft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Aft>
                          <a:spcPts val="1000"/>
                        </a:spcAft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Aft>
                          <a:spcPts val="1000"/>
                        </a:spcAft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449263" eaLnBrk="0" fontAlgn="base" hangingPunct="0">
                        <a:spcBef>
                          <a:spcPct val="0"/>
                        </a:spcBef>
                        <a:spcAft>
                          <a:spcPts val="100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449263" eaLnBrk="0" fontAlgn="base" hangingPunct="0">
                        <a:spcBef>
                          <a:spcPct val="0"/>
                        </a:spcBef>
                        <a:spcAft>
                          <a:spcPts val="100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449263" eaLnBrk="0" fontAlgn="base" hangingPunct="0">
                        <a:spcBef>
                          <a:spcPct val="0"/>
                        </a:spcBef>
                        <a:spcAft>
                          <a:spcPts val="100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449263" eaLnBrk="0" fontAlgn="base" hangingPunct="0">
                        <a:spcBef>
                          <a:spcPct val="0"/>
                        </a:spcBef>
                        <a:spcAft>
                          <a:spcPts val="100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altLang="ca-E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PERÍODE</a:t>
                      </a:r>
                    </a:p>
                  </a:txBody>
                  <a:tcPr marL="89997" marR="89997" marT="6161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9D6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359161"/>
                  </a:ext>
                </a:extLst>
              </a:tr>
              <a:tr h="624714">
                <a:tc>
                  <a:txBody>
                    <a:bodyPr/>
                    <a:lstStyle>
                      <a:lvl1pPr>
                        <a:spcAft>
                          <a:spcPts val="1000"/>
                        </a:spcAft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Aft>
                          <a:spcPts val="1400"/>
                        </a:spcAft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Aft>
                          <a:spcPts val="1200"/>
                        </a:spcAft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Aft>
                          <a:spcPts val="1000"/>
                        </a:spcAft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Aft>
                          <a:spcPts val="1000"/>
                        </a:spcAft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449263" eaLnBrk="0" fontAlgn="base" hangingPunct="0">
                        <a:spcBef>
                          <a:spcPct val="0"/>
                        </a:spcBef>
                        <a:spcAft>
                          <a:spcPts val="100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449263" eaLnBrk="0" fontAlgn="base" hangingPunct="0">
                        <a:spcBef>
                          <a:spcPct val="0"/>
                        </a:spcBef>
                        <a:spcAft>
                          <a:spcPts val="100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449263" eaLnBrk="0" fontAlgn="base" hangingPunct="0">
                        <a:spcBef>
                          <a:spcPct val="0"/>
                        </a:spcBef>
                        <a:spcAft>
                          <a:spcPts val="100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449263" eaLnBrk="0" fontAlgn="base" hangingPunct="0">
                        <a:spcBef>
                          <a:spcPct val="0"/>
                        </a:spcBef>
                        <a:spcAft>
                          <a:spcPts val="100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ca-ES" altLang="ca-E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11/02/22 – 25/02/22</a:t>
                      </a:r>
                    </a:p>
                  </a:txBody>
                  <a:tcPr marL="89997" marR="89997" marT="61611" marB="4573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000"/>
                        </a:spcAft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Aft>
                          <a:spcPts val="1400"/>
                        </a:spcAft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Aft>
                          <a:spcPts val="1200"/>
                        </a:spcAft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Aft>
                          <a:spcPts val="1000"/>
                        </a:spcAft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Aft>
                          <a:spcPts val="1000"/>
                        </a:spcAft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449263" eaLnBrk="0" fontAlgn="base" hangingPunct="0">
                        <a:spcBef>
                          <a:spcPct val="0"/>
                        </a:spcBef>
                        <a:spcAft>
                          <a:spcPts val="100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449263" eaLnBrk="0" fontAlgn="base" hangingPunct="0">
                        <a:spcBef>
                          <a:spcPct val="0"/>
                        </a:spcBef>
                        <a:spcAft>
                          <a:spcPts val="100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449263" eaLnBrk="0" fontAlgn="base" hangingPunct="0">
                        <a:spcBef>
                          <a:spcPct val="0"/>
                        </a:spcBef>
                        <a:spcAft>
                          <a:spcPts val="100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449263" eaLnBrk="0" fontAlgn="base" hangingPunct="0">
                        <a:spcBef>
                          <a:spcPct val="0"/>
                        </a:spcBef>
                        <a:spcAft>
                          <a:spcPts val="100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ca-ES" altLang="ca-E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Període de sol·licituds dels estudiants al MOBOUT</a:t>
                      </a:r>
                      <a:endParaRPr lang="ca-ES" altLang="ca-ES" sz="6000" b="1" kern="1200" dirty="0">
                        <a:solidFill>
                          <a:srgbClr val="8FCBFF"/>
                        </a:solidFill>
                        <a:latin typeface="Calibri" panose="020F0502020204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89997" marR="89997" marT="6161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8767334"/>
                  </a:ext>
                </a:extLst>
              </a:tr>
              <a:tr h="598496">
                <a:tc>
                  <a:txBody>
                    <a:bodyPr/>
                    <a:lstStyle>
                      <a:lvl1pPr>
                        <a:spcAft>
                          <a:spcPts val="1000"/>
                        </a:spcAft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Aft>
                          <a:spcPts val="1400"/>
                        </a:spcAft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Aft>
                          <a:spcPts val="1200"/>
                        </a:spcAft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Aft>
                          <a:spcPts val="1000"/>
                        </a:spcAft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Aft>
                          <a:spcPts val="1000"/>
                        </a:spcAft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449263" eaLnBrk="0" fontAlgn="base" hangingPunct="0">
                        <a:spcBef>
                          <a:spcPct val="0"/>
                        </a:spcBef>
                        <a:spcAft>
                          <a:spcPts val="100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449263" eaLnBrk="0" fontAlgn="base" hangingPunct="0">
                        <a:spcBef>
                          <a:spcPct val="0"/>
                        </a:spcBef>
                        <a:spcAft>
                          <a:spcPts val="100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449263" eaLnBrk="0" fontAlgn="base" hangingPunct="0">
                        <a:spcBef>
                          <a:spcPct val="0"/>
                        </a:spcBef>
                        <a:spcAft>
                          <a:spcPts val="100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449263" eaLnBrk="0" fontAlgn="base" hangingPunct="0">
                        <a:spcBef>
                          <a:spcPct val="0"/>
                        </a:spcBef>
                        <a:spcAft>
                          <a:spcPts val="100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ca-ES" altLang="ca-ES" sz="17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04/03/22 – 10/03/22</a:t>
                      </a:r>
                    </a:p>
                  </a:txBody>
                  <a:tcPr marL="89997" marR="89997" marT="61611" marB="4573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000"/>
                        </a:spcAft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Aft>
                          <a:spcPts val="1400"/>
                        </a:spcAft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Aft>
                          <a:spcPts val="1200"/>
                        </a:spcAft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Aft>
                          <a:spcPts val="1000"/>
                        </a:spcAft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Aft>
                          <a:spcPts val="1000"/>
                        </a:spcAft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449263" eaLnBrk="0" fontAlgn="base" hangingPunct="0">
                        <a:spcBef>
                          <a:spcPct val="0"/>
                        </a:spcBef>
                        <a:spcAft>
                          <a:spcPts val="100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449263" eaLnBrk="0" fontAlgn="base" hangingPunct="0">
                        <a:spcBef>
                          <a:spcPct val="0"/>
                        </a:spcBef>
                        <a:spcAft>
                          <a:spcPts val="100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449263" eaLnBrk="0" fontAlgn="base" hangingPunct="0">
                        <a:spcBef>
                          <a:spcPct val="0"/>
                        </a:spcBef>
                        <a:spcAft>
                          <a:spcPts val="100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449263" eaLnBrk="0" fontAlgn="base" hangingPunct="0">
                        <a:spcBef>
                          <a:spcPct val="0"/>
                        </a:spcBef>
                        <a:spcAft>
                          <a:spcPts val="100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ca-ES" altLang="ca-ES" sz="17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Atorgament de places dels responsables dels centres</a:t>
                      </a:r>
                    </a:p>
                  </a:txBody>
                  <a:tcPr marL="44278" marR="44278" marT="1588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7625088"/>
                  </a:ext>
                </a:extLst>
              </a:tr>
              <a:tr h="595940">
                <a:tc>
                  <a:txBody>
                    <a:bodyPr/>
                    <a:lstStyle>
                      <a:lvl1pPr>
                        <a:spcAft>
                          <a:spcPts val="1000"/>
                        </a:spcAft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Aft>
                          <a:spcPts val="1400"/>
                        </a:spcAft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Aft>
                          <a:spcPts val="1200"/>
                        </a:spcAft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Aft>
                          <a:spcPts val="1000"/>
                        </a:spcAft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Aft>
                          <a:spcPts val="1000"/>
                        </a:spcAft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449263" eaLnBrk="0" fontAlgn="base" hangingPunct="0">
                        <a:spcBef>
                          <a:spcPct val="0"/>
                        </a:spcBef>
                        <a:spcAft>
                          <a:spcPts val="100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449263" eaLnBrk="0" fontAlgn="base" hangingPunct="0">
                        <a:spcBef>
                          <a:spcPct val="0"/>
                        </a:spcBef>
                        <a:spcAft>
                          <a:spcPts val="100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449263" eaLnBrk="0" fontAlgn="base" hangingPunct="0">
                        <a:spcBef>
                          <a:spcPct val="0"/>
                        </a:spcBef>
                        <a:spcAft>
                          <a:spcPts val="100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449263" eaLnBrk="0" fontAlgn="base" hangingPunct="0">
                        <a:spcBef>
                          <a:spcPct val="0"/>
                        </a:spcBef>
                        <a:spcAft>
                          <a:spcPts val="100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ca-ES" altLang="ca-E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14/03/22</a:t>
                      </a:r>
                    </a:p>
                  </a:txBody>
                  <a:tcPr marL="89997" marR="89997" marT="61611" marB="4573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000"/>
                        </a:spcAft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Aft>
                          <a:spcPts val="1400"/>
                        </a:spcAft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Aft>
                          <a:spcPts val="1200"/>
                        </a:spcAft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Aft>
                          <a:spcPts val="1000"/>
                        </a:spcAft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Aft>
                          <a:spcPts val="1000"/>
                        </a:spcAft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449263" eaLnBrk="0" fontAlgn="base" hangingPunct="0">
                        <a:spcBef>
                          <a:spcPct val="0"/>
                        </a:spcBef>
                        <a:spcAft>
                          <a:spcPts val="100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449263" eaLnBrk="0" fontAlgn="base" hangingPunct="0">
                        <a:spcBef>
                          <a:spcPct val="0"/>
                        </a:spcBef>
                        <a:spcAft>
                          <a:spcPts val="100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449263" eaLnBrk="0" fontAlgn="base" hangingPunct="0">
                        <a:spcBef>
                          <a:spcPct val="0"/>
                        </a:spcBef>
                        <a:spcAft>
                          <a:spcPts val="100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449263" eaLnBrk="0" fontAlgn="base" hangingPunct="0">
                        <a:spcBef>
                          <a:spcPct val="0"/>
                        </a:spcBef>
                        <a:spcAft>
                          <a:spcPts val="100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ca-ES" altLang="ca-E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Publicació de la Resolució Provisional de Places</a:t>
                      </a:r>
                    </a:p>
                  </a:txBody>
                  <a:tcPr marL="44278" marR="44278" marT="1588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9997973"/>
                  </a:ext>
                </a:extLst>
              </a:tr>
              <a:tr h="598496">
                <a:tc>
                  <a:txBody>
                    <a:bodyPr/>
                    <a:lstStyle>
                      <a:lvl1pPr>
                        <a:spcAft>
                          <a:spcPts val="1000"/>
                        </a:spcAft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Aft>
                          <a:spcPts val="1400"/>
                        </a:spcAft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Aft>
                          <a:spcPts val="1200"/>
                        </a:spcAft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Aft>
                          <a:spcPts val="1000"/>
                        </a:spcAft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Aft>
                          <a:spcPts val="1000"/>
                        </a:spcAft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449263" eaLnBrk="0" fontAlgn="base" hangingPunct="0">
                        <a:spcBef>
                          <a:spcPct val="0"/>
                        </a:spcBef>
                        <a:spcAft>
                          <a:spcPts val="100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449263" eaLnBrk="0" fontAlgn="base" hangingPunct="0">
                        <a:spcBef>
                          <a:spcPct val="0"/>
                        </a:spcBef>
                        <a:spcAft>
                          <a:spcPts val="100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449263" eaLnBrk="0" fontAlgn="base" hangingPunct="0">
                        <a:spcBef>
                          <a:spcPct val="0"/>
                        </a:spcBef>
                        <a:spcAft>
                          <a:spcPts val="100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449263" eaLnBrk="0" fontAlgn="base" hangingPunct="0">
                        <a:spcBef>
                          <a:spcPct val="0"/>
                        </a:spcBef>
                        <a:spcAft>
                          <a:spcPts val="100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ca-ES" altLang="ca-ES" sz="17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14/03/22 – 21/03/22</a:t>
                      </a:r>
                    </a:p>
                  </a:txBody>
                  <a:tcPr marL="89997" marR="89997" marT="61611" marB="4573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000"/>
                        </a:spcAft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Aft>
                          <a:spcPts val="1400"/>
                        </a:spcAft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Aft>
                          <a:spcPts val="1200"/>
                        </a:spcAft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Aft>
                          <a:spcPts val="1000"/>
                        </a:spcAft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Aft>
                          <a:spcPts val="1000"/>
                        </a:spcAft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449263" eaLnBrk="0" fontAlgn="base" hangingPunct="0">
                        <a:spcBef>
                          <a:spcPct val="0"/>
                        </a:spcBef>
                        <a:spcAft>
                          <a:spcPts val="100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449263" eaLnBrk="0" fontAlgn="base" hangingPunct="0">
                        <a:spcBef>
                          <a:spcPct val="0"/>
                        </a:spcBef>
                        <a:spcAft>
                          <a:spcPts val="100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449263" eaLnBrk="0" fontAlgn="base" hangingPunct="0">
                        <a:spcBef>
                          <a:spcPct val="0"/>
                        </a:spcBef>
                        <a:spcAft>
                          <a:spcPts val="100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449263" eaLnBrk="0" fontAlgn="base" hangingPunct="0">
                        <a:spcBef>
                          <a:spcPct val="0"/>
                        </a:spcBef>
                        <a:spcAft>
                          <a:spcPts val="100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ca-ES" altLang="ca-E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Acceptació/renúncia de la plaça atorgada (estudiant)</a:t>
                      </a:r>
                    </a:p>
                  </a:txBody>
                  <a:tcPr marL="44278" marR="44278" marT="1588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952379"/>
                  </a:ext>
                </a:extLst>
              </a:tr>
              <a:tr h="884956">
                <a:tc>
                  <a:txBody>
                    <a:bodyPr/>
                    <a:lstStyle>
                      <a:lvl1pPr>
                        <a:spcAft>
                          <a:spcPts val="1000"/>
                        </a:spcAft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Aft>
                          <a:spcPts val="1400"/>
                        </a:spcAft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Aft>
                          <a:spcPts val="1200"/>
                        </a:spcAft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Aft>
                          <a:spcPts val="1000"/>
                        </a:spcAft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Aft>
                          <a:spcPts val="1000"/>
                        </a:spcAft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449263" eaLnBrk="0" fontAlgn="base" hangingPunct="0">
                        <a:spcBef>
                          <a:spcPct val="0"/>
                        </a:spcBef>
                        <a:spcAft>
                          <a:spcPts val="100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449263" eaLnBrk="0" fontAlgn="base" hangingPunct="0">
                        <a:spcBef>
                          <a:spcPct val="0"/>
                        </a:spcBef>
                        <a:spcAft>
                          <a:spcPts val="100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449263" eaLnBrk="0" fontAlgn="base" hangingPunct="0">
                        <a:spcBef>
                          <a:spcPct val="0"/>
                        </a:spcBef>
                        <a:spcAft>
                          <a:spcPts val="100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449263" eaLnBrk="0" fontAlgn="base" hangingPunct="0">
                        <a:spcBef>
                          <a:spcPct val="0"/>
                        </a:spcBef>
                        <a:spcAft>
                          <a:spcPts val="100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ca-ES" altLang="ca-ES" sz="17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23/03/22 – 30/03/22</a:t>
                      </a:r>
                    </a:p>
                  </a:txBody>
                  <a:tcPr marL="89997" marR="89997" marT="61611" marB="4573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000"/>
                        </a:spcAft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Aft>
                          <a:spcPts val="1400"/>
                        </a:spcAft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Aft>
                          <a:spcPts val="1200"/>
                        </a:spcAft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Aft>
                          <a:spcPts val="1000"/>
                        </a:spcAft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Aft>
                          <a:spcPts val="1000"/>
                        </a:spcAft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449263" eaLnBrk="0" fontAlgn="base" hangingPunct="0">
                        <a:spcBef>
                          <a:spcPct val="0"/>
                        </a:spcBef>
                        <a:spcAft>
                          <a:spcPts val="100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449263" eaLnBrk="0" fontAlgn="base" hangingPunct="0">
                        <a:spcBef>
                          <a:spcPct val="0"/>
                        </a:spcBef>
                        <a:spcAft>
                          <a:spcPts val="100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449263" eaLnBrk="0" fontAlgn="base" hangingPunct="0">
                        <a:spcBef>
                          <a:spcPct val="0"/>
                        </a:spcBef>
                        <a:spcAft>
                          <a:spcPts val="100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449263" eaLnBrk="0" fontAlgn="base" hangingPunct="0">
                        <a:spcBef>
                          <a:spcPct val="0"/>
                        </a:spcBef>
                        <a:spcAft>
                          <a:spcPts val="100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ca-ES" altLang="ca-ES" sz="17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Reassignació de places vacants dels responsables dels centres</a:t>
                      </a:r>
                    </a:p>
                  </a:txBody>
                  <a:tcPr marL="44278" marR="44278" marT="1588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7750776"/>
                  </a:ext>
                </a:extLst>
              </a:tr>
              <a:tr h="884956">
                <a:tc>
                  <a:txBody>
                    <a:bodyPr/>
                    <a:lstStyle>
                      <a:lvl1pPr>
                        <a:spcAft>
                          <a:spcPts val="1000"/>
                        </a:spcAft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Aft>
                          <a:spcPts val="1400"/>
                        </a:spcAft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Aft>
                          <a:spcPts val="1200"/>
                        </a:spcAft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Aft>
                          <a:spcPts val="1000"/>
                        </a:spcAft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Aft>
                          <a:spcPts val="1000"/>
                        </a:spcAft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449263" eaLnBrk="0" fontAlgn="base" hangingPunct="0">
                        <a:spcBef>
                          <a:spcPct val="0"/>
                        </a:spcBef>
                        <a:spcAft>
                          <a:spcPts val="100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449263" eaLnBrk="0" fontAlgn="base" hangingPunct="0">
                        <a:spcBef>
                          <a:spcPct val="0"/>
                        </a:spcBef>
                        <a:spcAft>
                          <a:spcPts val="100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449263" eaLnBrk="0" fontAlgn="base" hangingPunct="0">
                        <a:spcBef>
                          <a:spcPct val="0"/>
                        </a:spcBef>
                        <a:spcAft>
                          <a:spcPts val="100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449263" eaLnBrk="0" fontAlgn="base" hangingPunct="0">
                        <a:spcBef>
                          <a:spcPct val="0"/>
                        </a:spcBef>
                        <a:spcAft>
                          <a:spcPts val="100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ca-ES" altLang="ca-E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Màxim 01/04/22</a:t>
                      </a:r>
                    </a:p>
                  </a:txBody>
                  <a:tcPr marL="89997" marR="89997" marT="61611" marB="4573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000"/>
                        </a:spcAft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Aft>
                          <a:spcPts val="1400"/>
                        </a:spcAft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Aft>
                          <a:spcPts val="1200"/>
                        </a:spcAft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Aft>
                          <a:spcPts val="1000"/>
                        </a:spcAft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Aft>
                          <a:spcPts val="1000"/>
                        </a:spcAft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449263" eaLnBrk="0" fontAlgn="base" hangingPunct="0">
                        <a:spcBef>
                          <a:spcPct val="0"/>
                        </a:spcBef>
                        <a:spcAft>
                          <a:spcPts val="100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449263" eaLnBrk="0" fontAlgn="base" hangingPunct="0">
                        <a:spcBef>
                          <a:spcPct val="0"/>
                        </a:spcBef>
                        <a:spcAft>
                          <a:spcPts val="100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449263" eaLnBrk="0" fontAlgn="base" hangingPunct="0">
                        <a:spcBef>
                          <a:spcPct val="0"/>
                        </a:spcBef>
                        <a:spcAft>
                          <a:spcPts val="100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449263" eaLnBrk="0" fontAlgn="base" hangingPunct="0">
                        <a:spcBef>
                          <a:spcPct val="0"/>
                        </a:spcBef>
                        <a:spcAft>
                          <a:spcPts val="100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ca-ES" altLang="ca-E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Publicació de la Resolució Definitiva de Places 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ca-ES" altLang="ca-E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(atorgades, denegades, renunciades i desestimades)</a:t>
                      </a:r>
                    </a:p>
                  </a:txBody>
                  <a:tcPr marL="44278" marR="44278" marT="1588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94264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60879526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1">
            <a:extLst>
              <a:ext uri="{FF2B5EF4-FFF2-40B4-BE49-F238E27FC236}">
                <a16:creationId xmlns:a16="http://schemas.microsoft.com/office/drawing/2014/main" id="{CB2E3329-3BB5-46C1-8673-AEBCA216AD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0038" y="385763"/>
            <a:ext cx="8520112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rIns="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  <a:buSzPct val="100000"/>
            </a:pPr>
            <a:r>
              <a:rPr lang="ca-ES" altLang="ca-ES" sz="4000" b="1" dirty="0">
                <a:cs typeface="Arial" panose="020B0604020202020204" pitchFamily="34" charset="0"/>
              </a:rPr>
              <a:t>Convocatòria SICUE 2022-2023</a:t>
            </a:r>
          </a:p>
          <a:p>
            <a:pPr lvl="0" eaLnBrk="1" hangingPunct="1">
              <a:lnSpc>
                <a:spcPct val="90000"/>
              </a:lnSpc>
              <a:spcAft>
                <a:spcPts val="1750"/>
              </a:spcAft>
              <a:buSzPct val="100000"/>
              <a:tabLst/>
            </a:pPr>
            <a:r>
              <a:rPr lang="ca-ES" altLang="ca-ES" sz="2400" b="1" u="sng" dirty="0">
                <a:solidFill>
                  <a:srgbClr val="ED7D31">
                    <a:lumMod val="50000"/>
                  </a:srgbClr>
                </a:solidFill>
                <a:cs typeface="Arial" panose="020B0604020202020204" pitchFamily="34" charset="0"/>
              </a:rPr>
              <a:t>Places disponibles</a:t>
            </a:r>
          </a:p>
          <a:p>
            <a:pPr lvl="0" eaLnBrk="1" hangingPunct="1">
              <a:lnSpc>
                <a:spcPct val="90000"/>
              </a:lnSpc>
              <a:spcAft>
                <a:spcPts val="1750"/>
              </a:spcAft>
              <a:buSzPct val="100000"/>
              <a:tabLst/>
            </a:pPr>
            <a:endParaRPr lang="ca-ES" altLang="ca-ES" sz="2400" b="1" u="sng" dirty="0">
              <a:solidFill>
                <a:srgbClr val="ED7D31">
                  <a:lumMod val="50000"/>
                </a:srgbClr>
              </a:solidFill>
              <a:cs typeface="Arial" panose="020B0604020202020204" pitchFamily="34" charset="0"/>
            </a:endParaRPr>
          </a:p>
          <a:p>
            <a:pPr algn="ctr" eaLnBrk="1" hangingPunct="1">
              <a:lnSpc>
                <a:spcPct val="90000"/>
              </a:lnSpc>
              <a:buSzPct val="100000"/>
            </a:pPr>
            <a:endParaRPr lang="ca-ES" altLang="ca-ES" sz="4000" b="1" dirty="0">
              <a:solidFill>
                <a:srgbClr val="FFFFFF"/>
              </a:solidFill>
              <a:cs typeface="Arial" panose="020B0604020202020204" pitchFamily="34" charset="0"/>
            </a:endParaRPr>
          </a:p>
        </p:txBody>
      </p:sp>
      <p:sp>
        <p:nvSpPr>
          <p:cNvPr id="28675" name="Text Box 2">
            <a:extLst>
              <a:ext uri="{FF2B5EF4-FFF2-40B4-BE49-F238E27FC236}">
                <a16:creationId xmlns:a16="http://schemas.microsoft.com/office/drawing/2014/main" id="{52F3D28B-AEE5-487C-9CA9-EB65782439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8638" y="1340767"/>
            <a:ext cx="8064500" cy="54013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tabLst>
                <a:tab pos="731838" algn="l"/>
                <a:tab pos="1646238" algn="l"/>
                <a:tab pos="2560638" algn="l"/>
                <a:tab pos="3475038" algn="l"/>
                <a:tab pos="4389438" algn="l"/>
                <a:tab pos="5303838" algn="l"/>
                <a:tab pos="6218238" algn="l"/>
                <a:tab pos="7132638" algn="l"/>
                <a:tab pos="8047038" algn="l"/>
                <a:tab pos="8961438" algn="l"/>
                <a:tab pos="9875838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tabLst>
                <a:tab pos="731838" algn="l"/>
                <a:tab pos="1646238" algn="l"/>
                <a:tab pos="2560638" algn="l"/>
                <a:tab pos="3475038" algn="l"/>
                <a:tab pos="4389438" algn="l"/>
                <a:tab pos="5303838" algn="l"/>
                <a:tab pos="6218238" algn="l"/>
                <a:tab pos="7132638" algn="l"/>
                <a:tab pos="8047038" algn="l"/>
                <a:tab pos="8961438" algn="l"/>
                <a:tab pos="9875838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tabLst>
                <a:tab pos="731838" algn="l"/>
                <a:tab pos="1646238" algn="l"/>
                <a:tab pos="2560638" algn="l"/>
                <a:tab pos="3475038" algn="l"/>
                <a:tab pos="4389438" algn="l"/>
                <a:tab pos="5303838" algn="l"/>
                <a:tab pos="6218238" algn="l"/>
                <a:tab pos="7132638" algn="l"/>
                <a:tab pos="8047038" algn="l"/>
                <a:tab pos="8961438" algn="l"/>
                <a:tab pos="9875838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tabLst>
                <a:tab pos="731838" algn="l"/>
                <a:tab pos="1646238" algn="l"/>
                <a:tab pos="2560638" algn="l"/>
                <a:tab pos="3475038" algn="l"/>
                <a:tab pos="4389438" algn="l"/>
                <a:tab pos="5303838" algn="l"/>
                <a:tab pos="6218238" algn="l"/>
                <a:tab pos="7132638" algn="l"/>
                <a:tab pos="8047038" algn="l"/>
                <a:tab pos="8961438" algn="l"/>
                <a:tab pos="9875838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tabLst>
                <a:tab pos="731838" algn="l"/>
                <a:tab pos="1646238" algn="l"/>
                <a:tab pos="2560638" algn="l"/>
                <a:tab pos="3475038" algn="l"/>
                <a:tab pos="4389438" algn="l"/>
                <a:tab pos="5303838" algn="l"/>
                <a:tab pos="6218238" algn="l"/>
                <a:tab pos="7132638" algn="l"/>
                <a:tab pos="8047038" algn="l"/>
                <a:tab pos="8961438" algn="l"/>
                <a:tab pos="9875838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31838" algn="l"/>
                <a:tab pos="1646238" algn="l"/>
                <a:tab pos="2560638" algn="l"/>
                <a:tab pos="3475038" algn="l"/>
                <a:tab pos="4389438" algn="l"/>
                <a:tab pos="5303838" algn="l"/>
                <a:tab pos="6218238" algn="l"/>
                <a:tab pos="7132638" algn="l"/>
                <a:tab pos="8047038" algn="l"/>
                <a:tab pos="8961438" algn="l"/>
                <a:tab pos="9875838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31838" algn="l"/>
                <a:tab pos="1646238" algn="l"/>
                <a:tab pos="2560638" algn="l"/>
                <a:tab pos="3475038" algn="l"/>
                <a:tab pos="4389438" algn="l"/>
                <a:tab pos="5303838" algn="l"/>
                <a:tab pos="6218238" algn="l"/>
                <a:tab pos="7132638" algn="l"/>
                <a:tab pos="8047038" algn="l"/>
                <a:tab pos="8961438" algn="l"/>
                <a:tab pos="9875838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31838" algn="l"/>
                <a:tab pos="1646238" algn="l"/>
                <a:tab pos="2560638" algn="l"/>
                <a:tab pos="3475038" algn="l"/>
                <a:tab pos="4389438" algn="l"/>
                <a:tab pos="5303838" algn="l"/>
                <a:tab pos="6218238" algn="l"/>
                <a:tab pos="7132638" algn="l"/>
                <a:tab pos="8047038" algn="l"/>
                <a:tab pos="8961438" algn="l"/>
                <a:tab pos="9875838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31838" algn="l"/>
                <a:tab pos="1646238" algn="l"/>
                <a:tab pos="2560638" algn="l"/>
                <a:tab pos="3475038" algn="l"/>
                <a:tab pos="4389438" algn="l"/>
                <a:tab pos="5303838" algn="l"/>
                <a:tab pos="6218238" algn="l"/>
                <a:tab pos="7132638" algn="l"/>
                <a:tab pos="8047038" algn="l"/>
                <a:tab pos="8961438" algn="l"/>
                <a:tab pos="9875838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Aft>
                <a:spcPts val="1500"/>
              </a:spcAft>
              <a:buClr>
                <a:srgbClr val="8FCBFF"/>
              </a:buClr>
              <a:buSzPct val="100000"/>
              <a:buFont typeface="Times New Roman" panose="02020603050405020304" pitchFamily="18" charset="0"/>
              <a:buNone/>
            </a:pPr>
            <a:r>
              <a:rPr lang="ca-ES" altLang="ca-ES" sz="1600" b="1" dirty="0">
                <a:solidFill>
                  <a:srgbClr val="FFFFFF"/>
                </a:solidFill>
                <a:cs typeface="Arial" panose="020B0604020202020204" pitchFamily="34" charset="0"/>
              </a:rPr>
              <a:t>	</a:t>
            </a:r>
          </a:p>
          <a:p>
            <a:pPr eaLnBrk="1" hangingPunct="1">
              <a:lnSpc>
                <a:spcPct val="90000"/>
              </a:lnSpc>
              <a:spcAft>
                <a:spcPts val="1500"/>
              </a:spcAft>
              <a:buClr>
                <a:srgbClr val="8FCBFF"/>
              </a:buClr>
              <a:buSzPct val="100000"/>
              <a:buFont typeface="Times New Roman" panose="02020603050405020304" pitchFamily="18" charset="0"/>
              <a:buNone/>
            </a:pPr>
            <a:endParaRPr lang="ca-ES" altLang="ca-ES" sz="1600" b="1" dirty="0">
              <a:solidFill>
                <a:srgbClr val="8FCBFF"/>
              </a:solidFill>
              <a:cs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  <a:spcAft>
                <a:spcPts val="1250"/>
              </a:spcAft>
              <a:buClr>
                <a:srgbClr val="FFFFFF"/>
              </a:buClr>
              <a:buSzPct val="100000"/>
              <a:buFont typeface="Wingdings" panose="05000000000000000000" pitchFamily="2" charset="2"/>
              <a:buNone/>
            </a:pPr>
            <a:endParaRPr lang="ca-ES" altLang="ca-ES" sz="2500" b="1" dirty="0">
              <a:solidFill>
                <a:srgbClr val="FFFFFF"/>
              </a:solidFill>
              <a:cs typeface="Arial" panose="020B0604020202020204" pitchFamily="34" charset="0"/>
            </a:endParaRPr>
          </a:p>
        </p:txBody>
      </p:sp>
      <p:graphicFrame>
        <p:nvGraphicFramePr>
          <p:cNvPr id="3" name="Taula 2">
            <a:extLst>
              <a:ext uri="{FF2B5EF4-FFF2-40B4-BE49-F238E27FC236}">
                <a16:creationId xmlns:a16="http://schemas.microsoft.com/office/drawing/2014/main" id="{498347A3-A973-4E78-B33D-4AA381BA6B0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1485250"/>
              </p:ext>
            </p:extLst>
          </p:nvPr>
        </p:nvGraphicFramePr>
        <p:xfrm>
          <a:off x="300038" y="1475334"/>
          <a:ext cx="7800354" cy="48457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44523">
                  <a:extLst>
                    <a:ext uri="{9D8B030D-6E8A-4147-A177-3AD203B41FA5}">
                      <a16:colId xmlns:a16="http://schemas.microsoft.com/office/drawing/2014/main" val="3180876394"/>
                    </a:ext>
                  </a:extLst>
                </a:gridCol>
                <a:gridCol w="1583112">
                  <a:extLst>
                    <a:ext uri="{9D8B030D-6E8A-4147-A177-3AD203B41FA5}">
                      <a16:colId xmlns:a16="http://schemas.microsoft.com/office/drawing/2014/main" val="2684704727"/>
                    </a:ext>
                  </a:extLst>
                </a:gridCol>
                <a:gridCol w="1651943">
                  <a:extLst>
                    <a:ext uri="{9D8B030D-6E8A-4147-A177-3AD203B41FA5}">
                      <a16:colId xmlns:a16="http://schemas.microsoft.com/office/drawing/2014/main" val="878834311"/>
                    </a:ext>
                  </a:extLst>
                </a:gridCol>
                <a:gridCol w="1720776">
                  <a:extLst>
                    <a:ext uri="{9D8B030D-6E8A-4147-A177-3AD203B41FA5}">
                      <a16:colId xmlns:a16="http://schemas.microsoft.com/office/drawing/2014/main" val="4018503059"/>
                    </a:ext>
                  </a:extLst>
                </a:gridCol>
              </a:tblGrid>
              <a:tr h="554950">
                <a:tc>
                  <a:txBody>
                    <a:bodyPr/>
                    <a:lstStyle/>
                    <a:p>
                      <a:r>
                        <a:rPr lang="ca-ES" sz="1800" dirty="0">
                          <a:solidFill>
                            <a:schemeClr val="tx1"/>
                          </a:solidFill>
                        </a:rPr>
                        <a:t>Universitat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9D6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a-ES" sz="1800" dirty="0">
                          <a:solidFill>
                            <a:schemeClr val="tx1"/>
                          </a:solidFill>
                        </a:rPr>
                        <a:t>Dret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9D6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a-ES" sz="1800" dirty="0">
                          <a:solidFill>
                            <a:schemeClr val="tx1"/>
                          </a:solidFill>
                        </a:rPr>
                        <a:t>CPA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9D6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a-ES" sz="1800" dirty="0">
                          <a:solidFill>
                            <a:schemeClr val="tx1"/>
                          </a:solidFill>
                        </a:rPr>
                        <a:t>Criminologia</a:t>
                      </a:r>
                    </a:p>
                    <a:p>
                      <a:endParaRPr lang="ca-E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9D6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6737430"/>
                  </a:ext>
                </a:extLst>
              </a:tr>
              <a:tr h="305307">
                <a:tc>
                  <a:txBody>
                    <a:bodyPr/>
                    <a:lstStyle/>
                    <a:p>
                      <a:r>
                        <a:rPr lang="ca-ES" altLang="ca-ES" sz="1400" b="1" dirty="0">
                          <a:cs typeface="Arial" panose="020B0604020202020204" pitchFamily="34" charset="0"/>
                        </a:rPr>
                        <a:t>Málaga</a:t>
                      </a:r>
                      <a:endParaRPr lang="ca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sz="1400" b="1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sz="1400" b="1" dirty="0">
                          <a:solidFill>
                            <a:schemeClr val="tx1"/>
                          </a:solidFill>
                        </a:rPr>
                        <a:t>-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sz="1400" b="1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6414512"/>
                  </a:ext>
                </a:extLst>
              </a:tr>
              <a:tr h="305307">
                <a:tc>
                  <a:txBody>
                    <a:bodyPr/>
                    <a:lstStyle/>
                    <a:p>
                      <a:r>
                        <a:rPr lang="ca-ES" altLang="ca-ES" sz="1400" b="1" dirty="0">
                          <a:cs typeface="Arial" panose="020B0604020202020204" pitchFamily="34" charset="0"/>
                        </a:rPr>
                        <a:t>Rey J. Carlos (Madrid)</a:t>
                      </a:r>
                      <a:endParaRPr lang="ca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sz="1400" b="1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sz="1400" b="1" dirty="0">
                          <a:solidFill>
                            <a:schemeClr val="tx1"/>
                          </a:solidFill>
                        </a:rPr>
                        <a:t>-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sz="1400" b="1" dirty="0"/>
                        <a:t>-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6550048"/>
                  </a:ext>
                </a:extLst>
              </a:tr>
              <a:tr h="305307">
                <a:tc>
                  <a:txBody>
                    <a:bodyPr/>
                    <a:lstStyle/>
                    <a:p>
                      <a:r>
                        <a:rPr lang="ca-ES" altLang="ca-ES" sz="1400" b="1" dirty="0">
                          <a:cs typeface="Arial" panose="020B0604020202020204" pitchFamily="34" charset="0"/>
                        </a:rPr>
                        <a:t>Granada</a:t>
                      </a:r>
                      <a:endParaRPr lang="ca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sz="1400" b="1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sz="14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sz="1400" b="1" dirty="0"/>
                        <a:t>-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9482590"/>
                  </a:ext>
                </a:extLst>
              </a:tr>
              <a:tr h="305307">
                <a:tc>
                  <a:txBody>
                    <a:bodyPr/>
                    <a:lstStyle/>
                    <a:p>
                      <a:r>
                        <a:rPr lang="ca-ES" altLang="ca-ES" sz="1400" b="1" dirty="0" err="1">
                          <a:cs typeface="Arial" panose="020B0604020202020204" pitchFamily="34" charset="0"/>
                        </a:rPr>
                        <a:t>Autónoma</a:t>
                      </a:r>
                      <a:r>
                        <a:rPr lang="ca-ES" altLang="ca-ES" sz="1400" b="1" dirty="0">
                          <a:cs typeface="Arial" panose="020B0604020202020204" pitchFamily="34" charset="0"/>
                        </a:rPr>
                        <a:t> Madrid</a:t>
                      </a:r>
                      <a:endParaRPr lang="ca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sz="1400" b="1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sz="1400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sz="1400" b="1" dirty="0"/>
                        <a:t>-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3998221"/>
                  </a:ext>
                </a:extLst>
              </a:tr>
              <a:tr h="305307">
                <a:tc>
                  <a:txBody>
                    <a:bodyPr/>
                    <a:lstStyle/>
                    <a:p>
                      <a:r>
                        <a:rPr lang="ca-ES" altLang="ca-ES" sz="1400" b="1" dirty="0">
                          <a:cs typeface="Arial" panose="020B0604020202020204" pitchFamily="34" charset="0"/>
                        </a:rPr>
                        <a:t>Huelva</a:t>
                      </a:r>
                      <a:endParaRPr lang="ca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sz="1400" b="1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sz="1400" b="1" dirty="0">
                          <a:solidFill>
                            <a:schemeClr val="tx1"/>
                          </a:solidFill>
                        </a:rPr>
                        <a:t>-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sz="1400" b="1" dirty="0"/>
                        <a:t>-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5905234"/>
                  </a:ext>
                </a:extLst>
              </a:tr>
              <a:tr h="305307">
                <a:tc>
                  <a:txBody>
                    <a:bodyPr/>
                    <a:lstStyle/>
                    <a:p>
                      <a:r>
                        <a:rPr lang="ca-ES" altLang="ca-ES" sz="1400" b="1" dirty="0">
                          <a:cs typeface="Arial" panose="020B0604020202020204" pitchFamily="34" charset="0"/>
                        </a:rPr>
                        <a:t>Barcelona</a:t>
                      </a:r>
                      <a:endParaRPr lang="ca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sz="1400" b="1" dirty="0"/>
                        <a:t>2x9 – 2x5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sz="1400" b="1" dirty="0">
                          <a:solidFill>
                            <a:schemeClr val="tx1"/>
                          </a:solidFill>
                        </a:rPr>
                        <a:t>-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sz="1400" b="1" dirty="0"/>
                        <a:t>-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3858996"/>
                  </a:ext>
                </a:extLst>
              </a:tr>
              <a:tr h="305307">
                <a:tc>
                  <a:txBody>
                    <a:bodyPr/>
                    <a:lstStyle/>
                    <a:p>
                      <a:r>
                        <a:rPr lang="ca-ES" altLang="ca-ES" sz="1400" b="1" dirty="0">
                          <a:cs typeface="Arial" panose="020B0604020202020204" pitchFamily="34" charset="0"/>
                        </a:rPr>
                        <a:t>Jaume I (Castelló)</a:t>
                      </a:r>
                      <a:endParaRPr lang="ca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sz="1400" b="1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sz="1400" b="1" dirty="0">
                          <a:solidFill>
                            <a:schemeClr val="tx1"/>
                          </a:solidFill>
                        </a:rPr>
                        <a:t>-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sz="1400" b="1" dirty="0"/>
                        <a:t>-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2963469"/>
                  </a:ext>
                </a:extLst>
              </a:tr>
              <a:tr h="305307">
                <a:tc>
                  <a:txBody>
                    <a:bodyPr/>
                    <a:lstStyle/>
                    <a:p>
                      <a:r>
                        <a:rPr lang="ca-ES" altLang="ca-ES" sz="1400" b="1" dirty="0">
                          <a:cs typeface="Arial" panose="020B0604020202020204" pitchFamily="34" charset="0"/>
                        </a:rPr>
                        <a:t>País Vasco</a:t>
                      </a:r>
                      <a:endParaRPr lang="ca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sz="1400" b="1" dirty="0"/>
                        <a:t>-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sz="1400" b="1" dirty="0">
                          <a:solidFill>
                            <a:schemeClr val="tx1"/>
                          </a:solidFill>
                        </a:rPr>
                        <a:t>-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sz="1400" b="1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9075545"/>
                  </a:ext>
                </a:extLst>
              </a:tr>
              <a:tr h="305307">
                <a:tc>
                  <a:txBody>
                    <a:bodyPr/>
                    <a:lstStyle/>
                    <a:p>
                      <a:r>
                        <a:rPr lang="ca-ES" altLang="ca-ES" sz="1400" b="1" dirty="0">
                          <a:cs typeface="Arial" panose="020B0604020202020204" pitchFamily="34" charset="0"/>
                        </a:rPr>
                        <a:t>Valencia</a:t>
                      </a:r>
                      <a:endParaRPr lang="ca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sz="1400" b="1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sz="1400" b="1" dirty="0">
                          <a:solidFill>
                            <a:schemeClr val="tx1"/>
                          </a:solidFill>
                        </a:rPr>
                        <a:t>-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sz="1400" b="1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661857"/>
                  </a:ext>
                </a:extLst>
              </a:tr>
              <a:tr h="305307">
                <a:tc>
                  <a:txBody>
                    <a:bodyPr/>
                    <a:lstStyle/>
                    <a:p>
                      <a:r>
                        <a:rPr lang="ca-ES" altLang="ca-ES" sz="1400" b="1" dirty="0">
                          <a:cs typeface="Arial" panose="020B0604020202020204" pitchFamily="34" charset="0"/>
                        </a:rPr>
                        <a:t>Cádiz</a:t>
                      </a:r>
                      <a:endParaRPr lang="ca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sz="1400" b="1" dirty="0"/>
                        <a:t>-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sz="1400" b="1" dirty="0">
                          <a:solidFill>
                            <a:schemeClr val="tx1"/>
                          </a:solidFill>
                        </a:rPr>
                        <a:t>-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sz="1400" b="1" dirty="0"/>
                        <a:t>1x9 – 2x5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5556019"/>
                  </a:ext>
                </a:extLst>
              </a:tr>
              <a:tr h="305307">
                <a:tc>
                  <a:txBody>
                    <a:bodyPr/>
                    <a:lstStyle/>
                    <a:p>
                      <a:r>
                        <a:rPr lang="ca-ES" altLang="ca-ES" sz="1400" b="1" dirty="0">
                          <a:cs typeface="Arial" panose="020B0604020202020204" pitchFamily="34" charset="0"/>
                        </a:rPr>
                        <a:t>Salamanca</a:t>
                      </a:r>
                      <a:endParaRPr lang="ca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sz="1400" b="1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sz="1400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sz="1400" b="1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8656919"/>
                  </a:ext>
                </a:extLst>
              </a:tr>
              <a:tr h="305307">
                <a:tc>
                  <a:txBody>
                    <a:bodyPr/>
                    <a:lstStyle/>
                    <a:p>
                      <a:r>
                        <a:rPr lang="ca-ES" altLang="ca-ES" sz="1400" b="1" dirty="0">
                          <a:cs typeface="Arial" panose="020B0604020202020204" pitchFamily="34" charset="0"/>
                        </a:rPr>
                        <a:t>Santiago de Compostela</a:t>
                      </a:r>
                      <a:endParaRPr lang="ca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sz="1400" b="1" dirty="0"/>
                        <a:t>-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sz="1400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a-ES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8768158"/>
                  </a:ext>
                </a:extLst>
              </a:tr>
              <a:tr h="305307">
                <a:tc>
                  <a:txBody>
                    <a:bodyPr/>
                    <a:lstStyle/>
                    <a:p>
                      <a:r>
                        <a:rPr lang="ca-ES" altLang="ca-ES" sz="1400" b="1" dirty="0">
                          <a:cs typeface="Arial" panose="020B0604020202020204" pitchFamily="34" charset="0"/>
                        </a:rPr>
                        <a:t>Murcia</a:t>
                      </a:r>
                      <a:endParaRPr lang="ca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sz="1400" b="1" dirty="0"/>
                        <a:t>-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sz="1400" b="1" dirty="0">
                          <a:solidFill>
                            <a:schemeClr val="tx1"/>
                          </a:solidFill>
                        </a:rPr>
                        <a:t>-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sz="1400" b="1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3266128"/>
                  </a:ext>
                </a:extLst>
              </a:tr>
              <a:tr h="305307">
                <a:tc>
                  <a:txBody>
                    <a:bodyPr/>
                    <a:lstStyle/>
                    <a:p>
                      <a:r>
                        <a:rPr lang="ca-ES" altLang="ca-ES" sz="1400" b="1" dirty="0">
                          <a:cs typeface="Arial" panose="020B0604020202020204" pitchFamily="34" charset="0"/>
                        </a:rPr>
                        <a:t>Lleida</a:t>
                      </a:r>
                      <a:endParaRPr lang="ca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sz="1400" b="1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sz="1400" b="1" dirty="0">
                          <a:solidFill>
                            <a:schemeClr val="tx1"/>
                          </a:solidFill>
                        </a:rPr>
                        <a:t>-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sz="1400" b="1" dirty="0"/>
                        <a:t>-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2227045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1">
            <a:extLst>
              <a:ext uri="{FF2B5EF4-FFF2-40B4-BE49-F238E27FC236}">
                <a16:creationId xmlns:a16="http://schemas.microsoft.com/office/drawing/2014/main" id="{D7E445FE-8458-4B44-948F-CC741B736F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0038" y="411163"/>
            <a:ext cx="8520112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rIns="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  <a:buSzPct val="100000"/>
            </a:pPr>
            <a:r>
              <a:rPr lang="ca-ES" altLang="ca-ES" sz="3600" b="1" dirty="0">
                <a:cs typeface="Arial" panose="020B0604020202020204" pitchFamily="34" charset="0"/>
              </a:rPr>
              <a:t>Convocatòria SICUE 2022-2023</a:t>
            </a:r>
          </a:p>
        </p:txBody>
      </p:sp>
      <p:sp>
        <p:nvSpPr>
          <p:cNvPr id="30723" name="Text Box 2">
            <a:extLst>
              <a:ext uri="{FF2B5EF4-FFF2-40B4-BE49-F238E27FC236}">
                <a16:creationId xmlns:a16="http://schemas.microsoft.com/office/drawing/2014/main" id="{0A4803B2-9BB1-4ABF-8DE4-BAD2B9CA48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188" y="1916832"/>
            <a:ext cx="8064500" cy="38884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/>
          <a:extLst/>
        </p:spPr>
        <p:txBody>
          <a:bodyPr lIns="0" tIns="0" rIns="0" bIns="0"/>
          <a:lstStyle>
            <a:lvl1pPr>
              <a:tabLst>
                <a:tab pos="731838" algn="l"/>
                <a:tab pos="1646238" algn="l"/>
                <a:tab pos="2560638" algn="l"/>
                <a:tab pos="3475038" algn="l"/>
                <a:tab pos="4389438" algn="l"/>
                <a:tab pos="5303838" algn="l"/>
                <a:tab pos="6218238" algn="l"/>
                <a:tab pos="7132638" algn="l"/>
                <a:tab pos="8047038" algn="l"/>
                <a:tab pos="8961438" algn="l"/>
                <a:tab pos="9875838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tabLst>
                <a:tab pos="731838" algn="l"/>
                <a:tab pos="1646238" algn="l"/>
                <a:tab pos="2560638" algn="l"/>
                <a:tab pos="3475038" algn="l"/>
                <a:tab pos="4389438" algn="l"/>
                <a:tab pos="5303838" algn="l"/>
                <a:tab pos="6218238" algn="l"/>
                <a:tab pos="7132638" algn="l"/>
                <a:tab pos="8047038" algn="l"/>
                <a:tab pos="8961438" algn="l"/>
                <a:tab pos="9875838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tabLst>
                <a:tab pos="731838" algn="l"/>
                <a:tab pos="1646238" algn="l"/>
                <a:tab pos="2560638" algn="l"/>
                <a:tab pos="3475038" algn="l"/>
                <a:tab pos="4389438" algn="l"/>
                <a:tab pos="5303838" algn="l"/>
                <a:tab pos="6218238" algn="l"/>
                <a:tab pos="7132638" algn="l"/>
                <a:tab pos="8047038" algn="l"/>
                <a:tab pos="8961438" algn="l"/>
                <a:tab pos="9875838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tabLst>
                <a:tab pos="731838" algn="l"/>
                <a:tab pos="1646238" algn="l"/>
                <a:tab pos="2560638" algn="l"/>
                <a:tab pos="3475038" algn="l"/>
                <a:tab pos="4389438" algn="l"/>
                <a:tab pos="5303838" algn="l"/>
                <a:tab pos="6218238" algn="l"/>
                <a:tab pos="7132638" algn="l"/>
                <a:tab pos="8047038" algn="l"/>
                <a:tab pos="8961438" algn="l"/>
                <a:tab pos="9875838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tabLst>
                <a:tab pos="731838" algn="l"/>
                <a:tab pos="1646238" algn="l"/>
                <a:tab pos="2560638" algn="l"/>
                <a:tab pos="3475038" algn="l"/>
                <a:tab pos="4389438" algn="l"/>
                <a:tab pos="5303838" algn="l"/>
                <a:tab pos="6218238" algn="l"/>
                <a:tab pos="7132638" algn="l"/>
                <a:tab pos="8047038" algn="l"/>
                <a:tab pos="8961438" algn="l"/>
                <a:tab pos="9875838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31838" algn="l"/>
                <a:tab pos="1646238" algn="l"/>
                <a:tab pos="2560638" algn="l"/>
                <a:tab pos="3475038" algn="l"/>
                <a:tab pos="4389438" algn="l"/>
                <a:tab pos="5303838" algn="l"/>
                <a:tab pos="6218238" algn="l"/>
                <a:tab pos="7132638" algn="l"/>
                <a:tab pos="8047038" algn="l"/>
                <a:tab pos="8961438" algn="l"/>
                <a:tab pos="9875838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31838" algn="l"/>
                <a:tab pos="1646238" algn="l"/>
                <a:tab pos="2560638" algn="l"/>
                <a:tab pos="3475038" algn="l"/>
                <a:tab pos="4389438" algn="l"/>
                <a:tab pos="5303838" algn="l"/>
                <a:tab pos="6218238" algn="l"/>
                <a:tab pos="7132638" algn="l"/>
                <a:tab pos="8047038" algn="l"/>
                <a:tab pos="8961438" algn="l"/>
                <a:tab pos="9875838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31838" algn="l"/>
                <a:tab pos="1646238" algn="l"/>
                <a:tab pos="2560638" algn="l"/>
                <a:tab pos="3475038" algn="l"/>
                <a:tab pos="4389438" algn="l"/>
                <a:tab pos="5303838" algn="l"/>
                <a:tab pos="6218238" algn="l"/>
                <a:tab pos="7132638" algn="l"/>
                <a:tab pos="8047038" algn="l"/>
                <a:tab pos="8961438" algn="l"/>
                <a:tab pos="9875838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31838" algn="l"/>
                <a:tab pos="1646238" algn="l"/>
                <a:tab pos="2560638" algn="l"/>
                <a:tab pos="3475038" algn="l"/>
                <a:tab pos="4389438" algn="l"/>
                <a:tab pos="5303838" algn="l"/>
                <a:tab pos="6218238" algn="l"/>
                <a:tab pos="7132638" algn="l"/>
                <a:tab pos="8047038" algn="l"/>
                <a:tab pos="8961438" algn="l"/>
                <a:tab pos="9875838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457200" indent="-457200" eaLnBrk="1" hangingPunct="1">
              <a:lnSpc>
                <a:spcPct val="90000"/>
              </a:lnSpc>
              <a:spcAft>
                <a:spcPts val="1500"/>
              </a:spcAft>
              <a:buSzPct val="100000"/>
              <a:buFont typeface="Arial" panose="020B0604020202020204" pitchFamily="34" charset="0"/>
              <a:buChar char="•"/>
            </a:pPr>
            <a:r>
              <a:rPr lang="ca-ES" altLang="ca-ES" sz="3000" b="1" dirty="0">
                <a:cs typeface="Arial" panose="020B0604020202020204" pitchFamily="34" charset="0"/>
              </a:rPr>
              <a:t>Nacionalitat espanyola o no (DNI o passaport)</a:t>
            </a:r>
          </a:p>
          <a:p>
            <a:pPr marL="457200" indent="-457200" eaLnBrk="1" hangingPunct="1">
              <a:lnSpc>
                <a:spcPct val="90000"/>
              </a:lnSpc>
              <a:spcAft>
                <a:spcPts val="1500"/>
              </a:spcAft>
              <a:buSzPct val="100000"/>
              <a:buFont typeface="Arial" panose="020B0604020202020204" pitchFamily="34" charset="0"/>
              <a:buChar char="•"/>
            </a:pPr>
            <a:r>
              <a:rPr lang="ca-ES" altLang="ca-ES" sz="3000" b="1" dirty="0">
                <a:cs typeface="Arial" panose="020B0604020202020204" pitchFamily="34" charset="0"/>
              </a:rPr>
              <a:t>Tenir superats 45 crèdits (abans de 30/09/21)</a:t>
            </a:r>
          </a:p>
          <a:p>
            <a:pPr marL="457200" indent="-457200" eaLnBrk="1" hangingPunct="1">
              <a:lnSpc>
                <a:spcPct val="90000"/>
              </a:lnSpc>
              <a:spcAft>
                <a:spcPts val="1500"/>
              </a:spcAft>
              <a:buSzPct val="100000"/>
              <a:buFont typeface="Arial" panose="020B0604020202020204" pitchFamily="34" charset="0"/>
              <a:buChar char="•"/>
            </a:pPr>
            <a:r>
              <a:rPr lang="ca-ES" altLang="ca-ES" sz="3000" b="1" dirty="0">
                <a:cs typeface="Arial" panose="020B0604020202020204" pitchFamily="34" charset="0"/>
              </a:rPr>
              <a:t>Estar matriculat de 30 crèdits més</a:t>
            </a:r>
          </a:p>
          <a:p>
            <a:pPr marL="457200" indent="-457200" eaLnBrk="1" hangingPunct="1">
              <a:lnSpc>
                <a:spcPct val="90000"/>
              </a:lnSpc>
              <a:spcAft>
                <a:spcPts val="1250"/>
              </a:spcAft>
              <a:buSzPct val="100000"/>
              <a:buFont typeface="Arial" panose="020B0604020202020204" pitchFamily="34" charset="0"/>
              <a:buChar char="•"/>
            </a:pPr>
            <a:r>
              <a:rPr lang="ca-ES" altLang="ca-ES" sz="3000" b="1" dirty="0">
                <a:cs typeface="Arial" panose="020B0604020202020204" pitchFamily="34" charset="0"/>
              </a:rPr>
              <a:t>Durada:</a:t>
            </a:r>
            <a:r>
              <a:rPr lang="ca-ES" altLang="ca-ES" sz="2800" b="1" dirty="0">
                <a:cs typeface="Arial" panose="020B0604020202020204" pitchFamily="34" charset="0"/>
              </a:rPr>
              <a:t> </a:t>
            </a:r>
            <a:r>
              <a:rPr lang="ca-ES" altLang="ca-ES" sz="3000" b="1" dirty="0">
                <a:cs typeface="Arial" panose="020B0604020202020204" pitchFamily="34" charset="0"/>
              </a:rPr>
              <a:t>1 semestre (24 ECTS) o 1 curs acadèmic (45 ECTS)</a:t>
            </a:r>
          </a:p>
          <a:p>
            <a:pPr eaLnBrk="1" hangingPunct="1">
              <a:lnSpc>
                <a:spcPct val="90000"/>
              </a:lnSpc>
              <a:spcAft>
                <a:spcPts val="1250"/>
              </a:spcAft>
              <a:buSzPct val="100000"/>
            </a:pPr>
            <a:r>
              <a:rPr lang="ca-ES" altLang="ca-ES" sz="3000" b="1" dirty="0">
                <a:cs typeface="Arial" panose="020B0604020202020204" pitchFamily="34" charset="0"/>
              </a:rPr>
              <a:t>	La durada no  podrà ser inferior a 3 mesos</a:t>
            </a:r>
          </a:p>
          <a:p>
            <a:pPr eaLnBrk="1" hangingPunct="1">
              <a:lnSpc>
                <a:spcPct val="90000"/>
              </a:lnSpc>
              <a:spcAft>
                <a:spcPts val="1250"/>
              </a:spcAft>
              <a:buClr>
                <a:srgbClr val="FFFFFF"/>
              </a:buClr>
              <a:buSzPct val="100000"/>
              <a:buFont typeface="Wingdings" panose="05000000000000000000" pitchFamily="2" charset="2"/>
              <a:buNone/>
            </a:pPr>
            <a:endParaRPr lang="ca-ES" altLang="ca-ES" sz="2500" b="1" dirty="0">
              <a:solidFill>
                <a:srgbClr val="FFFFFF"/>
              </a:solidFill>
              <a:cs typeface="Arial" panose="020B0604020202020204" pitchFamily="34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83D5F52-1591-49BD-AE0E-F3C5BE6A5B89}"/>
              </a:ext>
            </a:extLst>
          </p:cNvPr>
          <p:cNvSpPr/>
          <p:nvPr/>
        </p:nvSpPr>
        <p:spPr>
          <a:xfrm>
            <a:off x="2220435" y="1265872"/>
            <a:ext cx="3854132" cy="4801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1" hangingPunct="1">
              <a:lnSpc>
                <a:spcPct val="90000"/>
              </a:lnSpc>
              <a:spcAft>
                <a:spcPts val="1750"/>
              </a:spcAft>
              <a:buSzPct val="100000"/>
            </a:pPr>
            <a:r>
              <a:rPr lang="ca-ES" altLang="ca-ES" sz="2800" b="1" u="sng" dirty="0">
                <a:solidFill>
                  <a:schemeClr val="accent2">
                    <a:lumMod val="50000"/>
                  </a:schemeClr>
                </a:solidFill>
                <a:cs typeface="Arial" panose="020B0604020202020204" pitchFamily="34" charset="0"/>
              </a:rPr>
              <a:t>Requisits dels estudiants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 Box 1">
            <a:extLst>
              <a:ext uri="{FF2B5EF4-FFF2-40B4-BE49-F238E27FC236}">
                <a16:creationId xmlns:a16="http://schemas.microsoft.com/office/drawing/2014/main" id="{B43556CB-F65F-4600-BDF1-CBE31439CF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7975" y="415925"/>
            <a:ext cx="8520113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rIns="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  <a:buSzPct val="100000"/>
            </a:pPr>
            <a:r>
              <a:rPr lang="ca-ES" altLang="ca-ES" sz="3600" b="1" dirty="0">
                <a:cs typeface="Arial" panose="020B0604020202020204" pitchFamily="34" charset="0"/>
              </a:rPr>
              <a:t>Convocatòria SICUE 2022-2023</a:t>
            </a:r>
          </a:p>
        </p:txBody>
      </p:sp>
      <p:sp>
        <p:nvSpPr>
          <p:cNvPr id="16386" name="Text Box 2">
            <a:extLst>
              <a:ext uri="{FF2B5EF4-FFF2-40B4-BE49-F238E27FC236}">
                <a16:creationId xmlns:a16="http://schemas.microsoft.com/office/drawing/2014/main" id="{0AB07088-FEEB-4280-B797-2E637E450F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5475" y="1666004"/>
            <a:ext cx="7848600" cy="500335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/>
          <a:extLst/>
        </p:spPr>
        <p:txBody>
          <a:bodyPr lIns="0" tIns="0" rIns="0" bIns="0"/>
          <a:lstStyle>
            <a:lvl1pPr marL="180975" indent="-179388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900"/>
              </a:spcAft>
              <a:buSzPct val="100000"/>
              <a:defRPr/>
            </a:pPr>
            <a:r>
              <a:rPr lang="ca-ES" altLang="ca-ES" sz="2400" b="1" dirty="0">
                <a:solidFill>
                  <a:schemeClr val="tx1"/>
                </a:solidFill>
                <a:latin typeface="Calibri" panose="020F0502020204030204" pitchFamily="34" charset="0"/>
              </a:rPr>
              <a:t>ABANS DE MARXAR</a:t>
            </a:r>
          </a:p>
          <a:p>
            <a:pPr eaLnBrk="1" fontAlgn="auto" hangingPunct="1">
              <a:spcBef>
                <a:spcPts val="0"/>
              </a:spcBef>
              <a:spcAft>
                <a:spcPts val="900"/>
              </a:spcAft>
              <a:buSzPct val="100000"/>
              <a:defRPr/>
            </a:pPr>
            <a:r>
              <a:rPr lang="ca-ES" altLang="ca-ES" b="1" dirty="0">
                <a:solidFill>
                  <a:schemeClr val="tx1"/>
                </a:solidFill>
                <a:latin typeface="Calibri" panose="020F0502020204030204" pitchFamily="34" charset="0"/>
              </a:rPr>
              <a:t>-</a:t>
            </a:r>
            <a:r>
              <a:rPr lang="ca-ES" altLang="ca-ES" b="1" u="sng" dirty="0">
                <a:solidFill>
                  <a:schemeClr val="tx1"/>
                </a:solidFill>
                <a:latin typeface="Calibri" panose="020F0502020204030204" pitchFamily="34" charset="0"/>
              </a:rPr>
              <a:t>Tràmit amb la facultat</a:t>
            </a:r>
            <a:r>
              <a:rPr lang="ca-ES" altLang="ca-ES" b="1" dirty="0">
                <a:solidFill>
                  <a:schemeClr val="tx1"/>
                </a:solidFill>
                <a:latin typeface="Calibri" panose="020F0502020204030204" pitchFamily="34" charset="0"/>
              </a:rPr>
              <a:t>:</a:t>
            </a:r>
          </a:p>
          <a:p>
            <a:pPr marL="344487" indent="-342900" eaLnBrk="1" fontAlgn="auto" hangingPunct="1">
              <a:spcBef>
                <a:spcPts val="0"/>
              </a:spcBef>
              <a:spcAft>
                <a:spcPts val="900"/>
              </a:spcAft>
              <a:buSzPct val="100000"/>
              <a:buFont typeface="Arial" panose="020B0604020202020204" pitchFamily="34" charset="0"/>
              <a:buChar char="•"/>
              <a:defRPr/>
            </a:pPr>
            <a:r>
              <a:rPr lang="ca-ES" altLang="ca-ES" b="1" dirty="0">
                <a:solidFill>
                  <a:schemeClr val="tx1"/>
                </a:solidFill>
                <a:latin typeface="Calibri" panose="020F0502020204030204" pitchFamily="34" charset="0"/>
              </a:rPr>
              <a:t>Acord d’estudis (</a:t>
            </a:r>
            <a:r>
              <a:rPr lang="ca-ES" altLang="ca-ES" b="1" u="sng" dirty="0">
                <a:solidFill>
                  <a:schemeClr val="tx1"/>
                </a:solidFill>
                <a:latin typeface="Calibri" panose="020F0502020204030204" pitchFamily="34" charset="0"/>
              </a:rPr>
              <a:t>Centre UdG </a:t>
            </a:r>
            <a:r>
              <a:rPr lang="ca-ES" altLang="ca-ES" b="1" dirty="0">
                <a:solidFill>
                  <a:schemeClr val="tx1"/>
                </a:solidFill>
                <a:latin typeface="Calibri" panose="020F0502020204030204" pitchFamily="34" charset="0"/>
              </a:rPr>
              <a:t>– Universitat de destí – Estudiant)</a:t>
            </a:r>
          </a:p>
          <a:p>
            <a:pPr eaLnBrk="1" fontAlgn="auto" hangingPunct="1">
              <a:spcBef>
                <a:spcPts val="0"/>
              </a:spcBef>
              <a:spcAft>
                <a:spcPts val="800"/>
              </a:spcAft>
              <a:buSzPct val="100000"/>
              <a:defRPr/>
            </a:pPr>
            <a:r>
              <a:rPr lang="ca-ES" altLang="ca-ES" sz="2400" b="1" dirty="0">
                <a:solidFill>
                  <a:schemeClr val="tx1"/>
                </a:solidFill>
                <a:latin typeface="Calibri" panose="020F0502020204030204" pitchFamily="34" charset="0"/>
              </a:rPr>
              <a:t>INICIADA LA MOBILITAT</a:t>
            </a:r>
          </a:p>
          <a:p>
            <a:pPr eaLnBrk="1" fontAlgn="auto" hangingPunct="1">
              <a:spcBef>
                <a:spcPts val="0"/>
              </a:spcBef>
              <a:spcAft>
                <a:spcPts val="800"/>
              </a:spcAft>
              <a:buSzPct val="100000"/>
              <a:defRPr/>
            </a:pPr>
            <a:r>
              <a:rPr lang="ca-ES" altLang="ca-ES" b="1" dirty="0">
                <a:solidFill>
                  <a:schemeClr val="tx1"/>
                </a:solidFill>
                <a:latin typeface="Calibri" panose="020F0502020204030204" pitchFamily="34" charset="0"/>
              </a:rPr>
              <a:t>-</a:t>
            </a:r>
            <a:r>
              <a:rPr lang="ca-ES" altLang="ca-ES" b="1" u="sng" dirty="0">
                <a:solidFill>
                  <a:schemeClr val="tx1"/>
                </a:solidFill>
                <a:latin typeface="Calibri" panose="020F0502020204030204" pitchFamily="34" charset="0"/>
              </a:rPr>
              <a:t>Tràmit amb l’OI</a:t>
            </a:r>
            <a:r>
              <a:rPr lang="ca-ES" altLang="ca-ES" b="1" dirty="0">
                <a:solidFill>
                  <a:schemeClr val="tx1"/>
                </a:solidFill>
                <a:latin typeface="Calibri" panose="020F0502020204030204" pitchFamily="34" charset="0"/>
              </a:rPr>
              <a:t>:</a:t>
            </a:r>
          </a:p>
          <a:p>
            <a:pPr marL="344487" indent="-342900" eaLnBrk="1" fontAlgn="auto" hangingPunct="1">
              <a:spcBef>
                <a:spcPts val="0"/>
              </a:spcBef>
              <a:spcAft>
                <a:spcPts val="800"/>
              </a:spcAft>
              <a:buSzPct val="100000"/>
              <a:buFont typeface="Arial" panose="020B0604020202020204" pitchFamily="34" charset="0"/>
              <a:buChar char="•"/>
              <a:defRPr/>
            </a:pPr>
            <a:r>
              <a:rPr lang="ca-ES" altLang="ca-ES" b="1" dirty="0">
                <a:solidFill>
                  <a:schemeClr val="tx1"/>
                </a:solidFill>
                <a:latin typeface="Calibri" panose="020F0502020204030204" pitchFamily="34" charset="0"/>
              </a:rPr>
              <a:t>Adjuntar justificant d’incorporació al MOBOUT</a:t>
            </a:r>
          </a:p>
          <a:p>
            <a:pPr eaLnBrk="1" fontAlgn="auto" hangingPunct="1">
              <a:spcBef>
                <a:spcPts val="0"/>
              </a:spcBef>
              <a:spcAft>
                <a:spcPts val="1200"/>
              </a:spcAft>
              <a:buSzPct val="100000"/>
              <a:defRPr/>
            </a:pPr>
            <a:r>
              <a:rPr lang="ca-ES" altLang="ca-ES" sz="2400" b="1" dirty="0">
                <a:solidFill>
                  <a:schemeClr val="tx1"/>
                </a:solidFill>
                <a:latin typeface="Calibri" panose="020F0502020204030204" pitchFamily="34" charset="0"/>
              </a:rPr>
              <a:t>FINALITZADA DE LA MOBILITAT</a:t>
            </a:r>
          </a:p>
          <a:p>
            <a:pPr eaLnBrk="1" fontAlgn="auto" hangingPunct="1">
              <a:spcBef>
                <a:spcPts val="0"/>
              </a:spcBef>
              <a:spcAft>
                <a:spcPts val="1200"/>
              </a:spcAft>
              <a:buSzPct val="100000"/>
              <a:defRPr/>
            </a:pPr>
            <a:r>
              <a:rPr lang="ca-ES" altLang="ca-ES" b="1" dirty="0">
                <a:solidFill>
                  <a:schemeClr val="tx1"/>
                </a:solidFill>
                <a:latin typeface="Calibri" panose="020F0502020204030204" pitchFamily="34" charset="0"/>
              </a:rPr>
              <a:t>-</a:t>
            </a:r>
            <a:r>
              <a:rPr lang="ca-ES" altLang="ca-ES" b="1" u="sng" dirty="0">
                <a:solidFill>
                  <a:schemeClr val="tx1"/>
                </a:solidFill>
                <a:latin typeface="Calibri" panose="020F0502020204030204" pitchFamily="34" charset="0"/>
              </a:rPr>
              <a:t>Tràmit amb la facultat</a:t>
            </a:r>
            <a:r>
              <a:rPr lang="ca-ES" altLang="ca-ES" b="1" dirty="0">
                <a:solidFill>
                  <a:schemeClr val="tx1"/>
                </a:solidFill>
                <a:latin typeface="Calibri" panose="020F0502020204030204" pitchFamily="34" charset="0"/>
              </a:rPr>
              <a:t>:</a:t>
            </a:r>
          </a:p>
          <a:p>
            <a:pPr marL="344487" indent="-342900" eaLnBrk="1" fontAlgn="auto" hangingPunct="1">
              <a:spcBef>
                <a:spcPts val="0"/>
              </a:spcBef>
              <a:spcAft>
                <a:spcPts val="1200"/>
              </a:spcAft>
              <a:buSzPct val="100000"/>
              <a:buFont typeface="Arial" panose="020B0604020202020204" pitchFamily="34" charset="0"/>
              <a:buChar char="•"/>
              <a:defRPr/>
            </a:pPr>
            <a:r>
              <a:rPr lang="ca-ES" altLang="ca-ES" b="1" dirty="0">
                <a:solidFill>
                  <a:schemeClr val="tx1"/>
                </a:solidFill>
                <a:latin typeface="Calibri" panose="020F0502020204030204" pitchFamily="34" charset="0"/>
              </a:rPr>
              <a:t>Lliurar certificat de notes emès per la universitat de destí </a:t>
            </a:r>
          </a:p>
          <a:p>
            <a:pPr eaLnBrk="1" fontAlgn="auto" hangingPunct="1">
              <a:spcBef>
                <a:spcPts val="0"/>
              </a:spcBef>
              <a:spcAft>
                <a:spcPts val="1200"/>
              </a:spcAft>
              <a:buSzPct val="100000"/>
              <a:defRPr/>
            </a:pPr>
            <a:r>
              <a:rPr lang="ca-ES" altLang="ca-ES" b="1" dirty="0">
                <a:solidFill>
                  <a:schemeClr val="tx1"/>
                </a:solidFill>
                <a:latin typeface="Calibri" panose="020F0502020204030204" pitchFamily="34" charset="0"/>
              </a:rPr>
              <a:t>-</a:t>
            </a:r>
            <a:r>
              <a:rPr lang="ca-ES" altLang="ca-ES" b="1" u="sng" dirty="0">
                <a:solidFill>
                  <a:schemeClr val="tx1"/>
                </a:solidFill>
                <a:latin typeface="Calibri" panose="020F0502020204030204" pitchFamily="34" charset="0"/>
              </a:rPr>
              <a:t>Tràmit amb l’OI</a:t>
            </a:r>
            <a:r>
              <a:rPr lang="ca-ES" altLang="ca-ES" b="1" dirty="0">
                <a:solidFill>
                  <a:schemeClr val="tx1"/>
                </a:solidFill>
                <a:latin typeface="Calibri" panose="020F0502020204030204" pitchFamily="34" charset="0"/>
              </a:rPr>
              <a:t>:</a:t>
            </a:r>
          </a:p>
          <a:p>
            <a:pPr marL="344487" indent="-342900" eaLnBrk="1" fontAlgn="auto" hangingPunct="1">
              <a:spcBef>
                <a:spcPts val="0"/>
              </a:spcBef>
              <a:spcAft>
                <a:spcPts val="1200"/>
              </a:spcAft>
              <a:buSzPct val="100000"/>
              <a:buFont typeface="Arial" panose="020B0604020202020204" pitchFamily="34" charset="0"/>
              <a:buChar char="•"/>
              <a:defRPr/>
            </a:pPr>
            <a:r>
              <a:rPr lang="ca-ES" altLang="ca-ES" b="1" dirty="0">
                <a:solidFill>
                  <a:schemeClr val="tx1"/>
                </a:solidFill>
                <a:latin typeface="Calibri" panose="020F0502020204030204" pitchFamily="34" charset="0"/>
              </a:rPr>
              <a:t>Adjuntar certificat d’estada al MOBOUT</a:t>
            </a:r>
          </a:p>
          <a:p>
            <a:pPr eaLnBrk="1" fontAlgn="auto" hangingPunct="1">
              <a:spcBef>
                <a:spcPts val="0"/>
              </a:spcBef>
              <a:spcAft>
                <a:spcPts val="1200"/>
              </a:spcAft>
              <a:buSzPct val="100000"/>
              <a:defRPr/>
            </a:pPr>
            <a:endParaRPr lang="ca-ES" altLang="ca-ES" b="1" dirty="0">
              <a:solidFill>
                <a:srgbClr val="FFFFFF"/>
              </a:solidFill>
              <a:latin typeface="Calibri" panose="020F0502020204030204" pitchFamily="34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1200"/>
              </a:spcAft>
              <a:buSzPct val="100000"/>
              <a:defRPr/>
            </a:pPr>
            <a:endParaRPr lang="ca-ES" altLang="ca-ES" b="1" dirty="0">
              <a:solidFill>
                <a:srgbClr val="8FCBFF"/>
              </a:solidFill>
              <a:latin typeface="Calibri" panose="020F0502020204030204" pitchFamily="34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1200"/>
              </a:spcAft>
              <a:buSzPct val="100000"/>
              <a:defRPr/>
            </a:pPr>
            <a:endParaRPr lang="ca-ES" altLang="ca-ES" sz="2400" b="1" dirty="0">
              <a:solidFill>
                <a:srgbClr val="FFFFFF"/>
              </a:solidFill>
              <a:latin typeface="Calibri" panose="020F0502020204030204" pitchFamily="34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1200"/>
              </a:spcAft>
              <a:buSzPct val="100000"/>
              <a:defRPr/>
            </a:pPr>
            <a:endParaRPr lang="ca-ES" altLang="ca-ES" sz="1800" b="1" dirty="0">
              <a:solidFill>
                <a:srgbClr val="8FCBFF"/>
              </a:solidFill>
              <a:latin typeface="Calibri" panose="020F0502020204030204" pitchFamily="34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1200"/>
              </a:spcAft>
              <a:buSzPct val="100000"/>
              <a:defRPr/>
            </a:pPr>
            <a:endParaRPr lang="ca-ES" altLang="ca-ES" sz="2400" b="1" dirty="0">
              <a:solidFill>
                <a:srgbClr val="FFFFFF"/>
              </a:solidFill>
              <a:latin typeface="Calibri" panose="020F0502020204030204" pitchFamily="34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1200"/>
              </a:spcAft>
              <a:buSzPct val="100000"/>
              <a:defRPr/>
            </a:pPr>
            <a:endParaRPr lang="ca-ES" altLang="ca-ES" sz="2400" b="1" dirty="0">
              <a:solidFill>
                <a:srgbClr val="FFFFFF"/>
              </a:solidFill>
              <a:latin typeface="Calibri" panose="020F0502020204030204" pitchFamily="34" charset="0"/>
            </a:endParaRPr>
          </a:p>
          <a:p>
            <a:pPr marL="1588" indent="0" eaLnBrk="1" fontAlgn="auto" hangingPunct="1">
              <a:spcBef>
                <a:spcPts val="0"/>
              </a:spcBef>
              <a:spcAft>
                <a:spcPts val="1000"/>
              </a:spcAft>
              <a:buClr>
                <a:srgbClr val="8FCBFF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lang="ca-ES" altLang="ca-ES" sz="2400" b="1" dirty="0">
                <a:solidFill>
                  <a:srgbClr val="8FCBFF"/>
                </a:solidFill>
                <a:latin typeface="Calibri" panose="020F0502020204030204" pitchFamily="34" charset="0"/>
              </a:rPr>
              <a:t>Certificat d’estada</a:t>
            </a:r>
          </a:p>
          <a:p>
            <a:pPr marL="179388" indent="-177800" eaLnBrk="1" fontAlgn="auto" hangingPunct="1">
              <a:spcBef>
                <a:spcPts val="0"/>
              </a:spcBef>
              <a:spcAft>
                <a:spcPts val="1000"/>
              </a:spcAft>
              <a:buClr>
                <a:srgbClr val="FFFFFF"/>
              </a:buClr>
              <a:buSzPct val="100000"/>
              <a:buFont typeface="Wingdings" panose="05000000000000000000" pitchFamily="2" charset="2"/>
              <a:buNone/>
              <a:defRPr/>
            </a:pPr>
            <a:endParaRPr lang="ca-ES" altLang="ca-ES" b="1" dirty="0">
              <a:solidFill>
                <a:srgbClr val="FFFFFF"/>
              </a:solidFill>
              <a:latin typeface="Calibri" panose="020F0502020204030204" pitchFamily="34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1000"/>
              </a:spcAft>
              <a:buSzPct val="100000"/>
              <a:defRPr/>
            </a:pPr>
            <a:endParaRPr lang="ca-ES" altLang="ca-ES" b="1" dirty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32776" name="Oval 7">
            <a:extLst>
              <a:ext uri="{FF2B5EF4-FFF2-40B4-BE49-F238E27FC236}">
                <a16:creationId xmlns:a16="http://schemas.microsoft.com/office/drawing/2014/main" id="{0A12E78D-D49C-44D3-B049-F4DBF29811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4813" y="1628801"/>
            <a:ext cx="3278187" cy="100811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lIns="90000" tIns="46800" rIns="90000" bIns="46800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buSzPct val="100000"/>
            </a:pPr>
            <a:r>
              <a:rPr lang="ca-ES" altLang="ca-E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Aquest programa</a:t>
            </a:r>
          </a:p>
          <a:p>
            <a:pPr algn="ctr" eaLnBrk="1" hangingPunct="1">
              <a:buSzPct val="100000"/>
            </a:pPr>
            <a:r>
              <a:rPr lang="ca-ES" altLang="ca-E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 TÉ AJUTS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314F23C8-C1F8-4DA4-8F4C-41AE1A3DDB58}"/>
              </a:ext>
            </a:extLst>
          </p:cNvPr>
          <p:cNvSpPr/>
          <p:nvPr/>
        </p:nvSpPr>
        <p:spPr>
          <a:xfrm>
            <a:off x="2644934" y="1124749"/>
            <a:ext cx="3871282" cy="4801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1" hangingPunct="1">
              <a:lnSpc>
                <a:spcPct val="90000"/>
              </a:lnSpc>
              <a:spcAft>
                <a:spcPts val="1750"/>
              </a:spcAft>
              <a:buSzPct val="100000"/>
            </a:pPr>
            <a:r>
              <a:rPr lang="ca-ES" altLang="ca-ES" sz="2800" b="1" u="sng" dirty="0">
                <a:solidFill>
                  <a:srgbClr val="ED7D31">
                    <a:lumMod val="50000"/>
                  </a:srgbClr>
                </a:solidFill>
                <a:cs typeface="Arial" panose="020B0604020202020204" pitchFamily="34" charset="0"/>
              </a:rPr>
              <a:t>Tràmits dels estudiants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3" name="Título 1">
            <a:extLst>
              <a:ext uri="{FF2B5EF4-FFF2-40B4-BE49-F238E27FC236}">
                <a16:creationId xmlns:a16="http://schemas.microsoft.com/office/drawing/2014/main" id="{343C9E32-41D1-4C32-BFE6-A86297BB16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flipV="1">
            <a:off x="300038" y="-458788"/>
            <a:ext cx="8518525" cy="14287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ca-ES" altLang="ca-ES" dirty="0"/>
          </a:p>
        </p:txBody>
      </p:sp>
      <p:sp>
        <p:nvSpPr>
          <p:cNvPr id="11267" name="Rectangle 5">
            <a:extLst>
              <a:ext uri="{FF2B5EF4-FFF2-40B4-BE49-F238E27FC236}">
                <a16:creationId xmlns:a16="http://schemas.microsoft.com/office/drawing/2014/main" id="{5A79D639-068D-4941-BC1C-8C9E778FC4AF}"/>
              </a:ext>
            </a:extLst>
          </p:cNvPr>
          <p:cNvSpPr>
            <a:spLocks noGrp="1" noChangeArrowheads="1"/>
          </p:cNvSpPr>
          <p:nvPr>
            <p:ph sz="half" idx="1"/>
          </p:nvPr>
        </p:nvSpPr>
        <p:spPr>
          <a:xfrm>
            <a:off x="643730" y="1806643"/>
            <a:ext cx="8032725" cy="4667887"/>
          </a:xfrm>
          <a:solidFill>
            <a:schemeClr val="accent2">
              <a:lumMod val="40000"/>
              <a:lumOff val="60000"/>
            </a:schemeClr>
          </a:solidFill>
          <a:extLst/>
        </p:spPr>
        <p:txBody>
          <a:bodyPr rtlCol="0">
            <a:normAutofit/>
          </a:bodyPr>
          <a:lstStyle/>
          <a:p>
            <a:pPr algn="ctr" eaLnBrk="1" fontAlgn="auto" hangingPunct="1"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ca-ES" sz="2400" b="1" dirty="0"/>
              <a:t>ABANS DE MARXAR</a:t>
            </a:r>
          </a:p>
          <a:p>
            <a:pPr algn="ctr" eaLnBrk="1" fontAlgn="auto" hangingPunct="1"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endParaRPr lang="ca-ES" sz="2400" b="1" dirty="0">
              <a:solidFill>
                <a:schemeClr val="bg1"/>
              </a:solidFill>
              <a:highlight>
                <a:srgbClr val="FFFF00"/>
              </a:highlight>
            </a:endParaRPr>
          </a:p>
          <a:p>
            <a:pPr algn="ctr" eaLnBrk="1" fontAlgn="auto" hangingPunct="1"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endParaRPr lang="ca-ES" sz="2400" b="1" dirty="0">
              <a:solidFill>
                <a:schemeClr val="bg1"/>
              </a:solidFill>
            </a:endParaRPr>
          </a:p>
          <a:p>
            <a:pPr algn="ctr" eaLnBrk="1" fontAlgn="auto" hangingPunct="1"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ca-ES" sz="2400" b="1" dirty="0"/>
              <a:t>INICIADA LA MOBILITAT</a:t>
            </a:r>
          </a:p>
          <a:p>
            <a:pPr algn="ctr" eaLnBrk="1" fontAlgn="auto" hangingPunct="1"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br>
              <a:rPr lang="ca-ES" sz="1800" b="1" dirty="0">
                <a:solidFill>
                  <a:schemeClr val="accent1"/>
                </a:solidFill>
              </a:rPr>
            </a:br>
            <a:endParaRPr lang="ca-ES" sz="1200" b="1" dirty="0">
              <a:solidFill>
                <a:schemeClr val="accent1"/>
              </a:solidFill>
            </a:endParaRPr>
          </a:p>
          <a:p>
            <a:pPr marL="0" indent="0" algn="ctr" eaLnBrk="1" fontAlgn="auto" hangingPunct="1"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endParaRPr lang="ca-ES" altLang="ca-ES" sz="2400" b="1" dirty="0">
              <a:solidFill>
                <a:schemeClr val="accent1"/>
              </a:solidFill>
            </a:endParaRPr>
          </a:p>
          <a:p>
            <a:pPr marL="0" indent="0" algn="ctr" eaLnBrk="1" fontAlgn="auto" hangingPunct="1"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ca-ES" sz="2400" b="1" dirty="0"/>
              <a:t>FINALITZADA DE LA MOBILITAT</a:t>
            </a:r>
            <a:endParaRPr lang="ca-ES" altLang="ca-ES" sz="2400" b="1" dirty="0"/>
          </a:p>
          <a:p>
            <a:pPr marL="0" indent="0" eaLnBrk="1" fontAlgn="auto" hangingPunct="1"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endParaRPr lang="ca-ES" b="1" dirty="0">
              <a:solidFill>
                <a:schemeClr val="accent1"/>
              </a:solidFill>
            </a:endParaRPr>
          </a:p>
        </p:txBody>
      </p:sp>
      <p:pic>
        <p:nvPicPr>
          <p:cNvPr id="34821" name="Imagen 2" descr="Icono&#10;&#10;Descripción generada automáticamente">
            <a:extLst>
              <a:ext uri="{FF2B5EF4-FFF2-40B4-BE49-F238E27FC236}">
                <a16:creationId xmlns:a16="http://schemas.microsoft.com/office/drawing/2014/main" id="{C9CD0ED1-3859-4B6C-BCDD-FA5BE038A89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737" y="2090683"/>
            <a:ext cx="1152525" cy="1150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822" name="Imagen 10" descr="Icono&#10;&#10;Descripción generada automáticamente">
            <a:extLst>
              <a:ext uri="{FF2B5EF4-FFF2-40B4-BE49-F238E27FC236}">
                <a16:creationId xmlns:a16="http://schemas.microsoft.com/office/drawing/2014/main" id="{AB1853E1-8807-450A-BB85-0290F16436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83037" y="3436429"/>
            <a:ext cx="1152525" cy="115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Imagen 11" descr="Icono&#10;&#10;Descripción generada automáticamente">
            <a:extLst>
              <a:ext uri="{FF2B5EF4-FFF2-40B4-BE49-F238E27FC236}">
                <a16:creationId xmlns:a16="http://schemas.microsoft.com/office/drawing/2014/main" id="{AF27ABF0-8CEA-430F-B482-7BDE74713E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9670" y="4783762"/>
            <a:ext cx="1152525" cy="115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25E628C4-1A90-4E5F-8E2C-462C16E668D7}"/>
              </a:ext>
            </a:extLst>
          </p:cNvPr>
          <p:cNvSpPr/>
          <p:nvPr/>
        </p:nvSpPr>
        <p:spPr>
          <a:xfrm>
            <a:off x="1979712" y="1124743"/>
            <a:ext cx="5184576" cy="4801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lvl="0" indent="-171450" algn="ctr" defTabSz="685800" eaLnBrk="1" fontAlgn="auto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defRPr/>
            </a:pPr>
            <a:r>
              <a:rPr lang="ca-ES" sz="2800" b="1" u="sng" dirty="0">
                <a:solidFill>
                  <a:schemeClr val="accent2">
                    <a:lumMod val="50000"/>
                  </a:schemeClr>
                </a:solidFill>
                <a:latin typeface="Calibri" panose="020F0502020204030204"/>
              </a:rPr>
              <a:t>Tràmits de l’estudiant</a:t>
            </a:r>
            <a:endParaRPr lang="ca-ES" sz="2800" b="1" dirty="0">
              <a:solidFill>
                <a:schemeClr val="accent2">
                  <a:lumMod val="50000"/>
                </a:schemeClr>
              </a:solidFill>
              <a:latin typeface="Calibri" panose="020F0502020204030204"/>
            </a:endParaRPr>
          </a:p>
        </p:txBody>
      </p:sp>
      <p:pic>
        <p:nvPicPr>
          <p:cNvPr id="5" name="Imatge 4">
            <a:extLst>
              <a:ext uri="{FF2B5EF4-FFF2-40B4-BE49-F238E27FC236}">
                <a16:creationId xmlns:a16="http://schemas.microsoft.com/office/drawing/2014/main" id="{E6B58F8F-B29D-4C70-9726-D4110CAB744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98756" y="201808"/>
            <a:ext cx="6346486" cy="1066592"/>
          </a:xfrm>
          <a:prstGeom prst="rect">
            <a:avLst/>
          </a:prstGeom>
        </p:spPr>
      </p:pic>
    </p:spTree>
  </p:cSld>
  <p:clrMapOvr>
    <a:masterClrMapping/>
  </p:clrMapOvr>
  <p:transition spd="slow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 Box 2">
            <a:extLst>
              <a:ext uri="{FF2B5EF4-FFF2-40B4-BE49-F238E27FC236}">
                <a16:creationId xmlns:a16="http://schemas.microsoft.com/office/drawing/2014/main" id="{C6D36D14-6E86-40B3-B472-792AB1290A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8925" y="2204864"/>
            <a:ext cx="8524875" cy="441024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/>
          <a:extLst/>
        </p:spPr>
        <p:txBody>
          <a:bodyPr lIns="0" tIns="0" rIns="0" bIns="0"/>
          <a:lstStyle>
            <a:lvl1pPr>
              <a:tabLst>
                <a:tab pos="731838" algn="l"/>
                <a:tab pos="1646238" algn="l"/>
                <a:tab pos="2560638" algn="l"/>
                <a:tab pos="3475038" algn="l"/>
                <a:tab pos="4389438" algn="l"/>
                <a:tab pos="5303838" algn="l"/>
                <a:tab pos="6218238" algn="l"/>
                <a:tab pos="7132638" algn="l"/>
                <a:tab pos="8047038" algn="l"/>
                <a:tab pos="8961438" algn="l"/>
                <a:tab pos="9875838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tabLst>
                <a:tab pos="731838" algn="l"/>
                <a:tab pos="1646238" algn="l"/>
                <a:tab pos="2560638" algn="l"/>
                <a:tab pos="3475038" algn="l"/>
                <a:tab pos="4389438" algn="l"/>
                <a:tab pos="5303838" algn="l"/>
                <a:tab pos="6218238" algn="l"/>
                <a:tab pos="7132638" algn="l"/>
                <a:tab pos="8047038" algn="l"/>
                <a:tab pos="8961438" algn="l"/>
                <a:tab pos="9875838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tabLst>
                <a:tab pos="731838" algn="l"/>
                <a:tab pos="1646238" algn="l"/>
                <a:tab pos="2560638" algn="l"/>
                <a:tab pos="3475038" algn="l"/>
                <a:tab pos="4389438" algn="l"/>
                <a:tab pos="5303838" algn="l"/>
                <a:tab pos="6218238" algn="l"/>
                <a:tab pos="7132638" algn="l"/>
                <a:tab pos="8047038" algn="l"/>
                <a:tab pos="8961438" algn="l"/>
                <a:tab pos="9875838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tabLst>
                <a:tab pos="731838" algn="l"/>
                <a:tab pos="1646238" algn="l"/>
                <a:tab pos="2560638" algn="l"/>
                <a:tab pos="3475038" algn="l"/>
                <a:tab pos="4389438" algn="l"/>
                <a:tab pos="5303838" algn="l"/>
                <a:tab pos="6218238" algn="l"/>
                <a:tab pos="7132638" algn="l"/>
                <a:tab pos="8047038" algn="l"/>
                <a:tab pos="8961438" algn="l"/>
                <a:tab pos="9875838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tabLst>
                <a:tab pos="731838" algn="l"/>
                <a:tab pos="1646238" algn="l"/>
                <a:tab pos="2560638" algn="l"/>
                <a:tab pos="3475038" algn="l"/>
                <a:tab pos="4389438" algn="l"/>
                <a:tab pos="5303838" algn="l"/>
                <a:tab pos="6218238" algn="l"/>
                <a:tab pos="7132638" algn="l"/>
                <a:tab pos="8047038" algn="l"/>
                <a:tab pos="8961438" algn="l"/>
                <a:tab pos="9875838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31838" algn="l"/>
                <a:tab pos="1646238" algn="l"/>
                <a:tab pos="2560638" algn="l"/>
                <a:tab pos="3475038" algn="l"/>
                <a:tab pos="4389438" algn="l"/>
                <a:tab pos="5303838" algn="l"/>
                <a:tab pos="6218238" algn="l"/>
                <a:tab pos="7132638" algn="l"/>
                <a:tab pos="8047038" algn="l"/>
                <a:tab pos="8961438" algn="l"/>
                <a:tab pos="9875838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31838" algn="l"/>
                <a:tab pos="1646238" algn="l"/>
                <a:tab pos="2560638" algn="l"/>
                <a:tab pos="3475038" algn="l"/>
                <a:tab pos="4389438" algn="l"/>
                <a:tab pos="5303838" algn="l"/>
                <a:tab pos="6218238" algn="l"/>
                <a:tab pos="7132638" algn="l"/>
                <a:tab pos="8047038" algn="l"/>
                <a:tab pos="8961438" algn="l"/>
                <a:tab pos="9875838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31838" algn="l"/>
                <a:tab pos="1646238" algn="l"/>
                <a:tab pos="2560638" algn="l"/>
                <a:tab pos="3475038" algn="l"/>
                <a:tab pos="4389438" algn="l"/>
                <a:tab pos="5303838" algn="l"/>
                <a:tab pos="6218238" algn="l"/>
                <a:tab pos="7132638" algn="l"/>
                <a:tab pos="8047038" algn="l"/>
                <a:tab pos="8961438" algn="l"/>
                <a:tab pos="9875838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31838" algn="l"/>
                <a:tab pos="1646238" algn="l"/>
                <a:tab pos="2560638" algn="l"/>
                <a:tab pos="3475038" algn="l"/>
                <a:tab pos="4389438" algn="l"/>
                <a:tab pos="5303838" algn="l"/>
                <a:tab pos="6218238" algn="l"/>
                <a:tab pos="7132638" algn="l"/>
                <a:tab pos="8047038" algn="l"/>
                <a:tab pos="8961438" algn="l"/>
                <a:tab pos="9875838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Aft>
                <a:spcPts val="1250"/>
              </a:spcAft>
              <a:buSzPct val="100000"/>
            </a:pPr>
            <a:r>
              <a:rPr lang="ca-ES" altLang="ca-ES" sz="2500" b="1" dirty="0">
                <a:cs typeface="Arial" panose="020B0604020202020204" pitchFamily="34" charset="0"/>
              </a:rPr>
              <a:t>CONVOCAT PER LA COMISSIÓ EUROPEA (SEPIE) – Gestiona OI</a:t>
            </a:r>
          </a:p>
          <a:p>
            <a:pPr marL="457200" indent="-457200" eaLnBrk="1" hangingPunct="1">
              <a:spcAft>
                <a:spcPts val="1250"/>
              </a:spcAft>
              <a:buSzPct val="100000"/>
              <a:buFont typeface="Arial" panose="020B0604020202020204" pitchFamily="34" charset="0"/>
              <a:buChar char="•"/>
            </a:pPr>
            <a:r>
              <a:rPr lang="ca-ES" altLang="ca-ES" sz="2500" b="1" dirty="0">
                <a:cs typeface="Arial" panose="020B0604020202020204" pitchFamily="34" charset="0"/>
              </a:rPr>
              <a:t>Ajut Erasmus+ </a:t>
            </a:r>
          </a:p>
          <a:p>
            <a:pPr eaLnBrk="1" hangingPunct="1">
              <a:spcAft>
                <a:spcPts val="1250"/>
              </a:spcAft>
              <a:buClr>
                <a:srgbClr val="FFFFFF"/>
              </a:buClr>
              <a:buSzPct val="100000"/>
            </a:pPr>
            <a:r>
              <a:rPr lang="ca-ES" altLang="ca-ES" sz="2500" b="1" dirty="0">
                <a:cs typeface="Arial" panose="020B0604020202020204" pitchFamily="34" charset="0"/>
              </a:rPr>
              <a:t>CONVOCAT PER BANCO SANTANDER – Gestiona OI</a:t>
            </a:r>
          </a:p>
          <a:p>
            <a:pPr marL="342900" indent="-342900" eaLnBrk="1" hangingPunct="1">
              <a:spcAft>
                <a:spcPts val="1250"/>
              </a:spcAft>
              <a:buSzPct val="100000"/>
              <a:buFont typeface="Arial" panose="020B0604020202020204" pitchFamily="34" charset="0"/>
              <a:buChar char="•"/>
            </a:pPr>
            <a:r>
              <a:rPr lang="ca-ES" altLang="ca-ES" sz="2500" b="1" dirty="0">
                <a:cs typeface="Arial" panose="020B0604020202020204" pitchFamily="34" charset="0"/>
              </a:rPr>
              <a:t>Beca Santander Estudis Erasmus</a:t>
            </a:r>
          </a:p>
          <a:p>
            <a:pPr marL="342900" indent="-342900" eaLnBrk="1" hangingPunct="1">
              <a:spcAft>
                <a:spcPts val="1250"/>
              </a:spcAft>
              <a:buSzPct val="100000"/>
              <a:buFont typeface="Arial" panose="020B0604020202020204" pitchFamily="34" charset="0"/>
              <a:buChar char="•"/>
            </a:pPr>
            <a:r>
              <a:rPr lang="ca-ES" altLang="ca-ES" sz="2500" b="1" dirty="0">
                <a:cs typeface="Arial" panose="020B0604020202020204" pitchFamily="34" charset="0"/>
              </a:rPr>
              <a:t>Beca Santander </a:t>
            </a:r>
            <a:r>
              <a:rPr lang="ca-ES" altLang="ca-ES" sz="2500" b="1" dirty="0" err="1">
                <a:cs typeface="Arial" panose="020B0604020202020204" pitchFamily="34" charset="0"/>
              </a:rPr>
              <a:t>Iberoamérica</a:t>
            </a:r>
            <a:r>
              <a:rPr lang="ca-ES" altLang="ca-ES" sz="2500" b="1" dirty="0">
                <a:cs typeface="Arial" panose="020B0604020202020204" pitchFamily="34" charset="0"/>
              </a:rPr>
              <a:t> </a:t>
            </a:r>
            <a:r>
              <a:rPr lang="ca-ES" altLang="ca-ES" sz="2500" b="1" dirty="0" err="1">
                <a:cs typeface="Arial" panose="020B0604020202020204" pitchFamily="34" charset="0"/>
              </a:rPr>
              <a:t>Grado</a:t>
            </a:r>
            <a:r>
              <a:rPr lang="ca-ES" altLang="ca-ES" sz="2500" b="1" dirty="0">
                <a:cs typeface="Arial" panose="020B0604020202020204" pitchFamily="34" charset="0"/>
              </a:rPr>
              <a:t> (No es convoquen  22-23)</a:t>
            </a:r>
          </a:p>
          <a:p>
            <a:pPr eaLnBrk="1" hangingPunct="1">
              <a:spcAft>
                <a:spcPts val="900"/>
              </a:spcAft>
              <a:buSzPct val="100000"/>
            </a:pPr>
            <a:r>
              <a:rPr lang="ca-ES" altLang="ca-ES" sz="2500" b="1" dirty="0">
                <a:cs typeface="Arial" panose="020B0604020202020204" pitchFamily="34" charset="0"/>
              </a:rPr>
              <a:t>CONVOCAT i GESTIONAT PER AGAUR </a:t>
            </a:r>
            <a:r>
              <a:rPr lang="ca-ES" altLang="ca-ES" b="1" dirty="0">
                <a:cs typeface="Arial" panose="020B0604020202020204" pitchFamily="34" charset="0"/>
              </a:rPr>
              <a:t>(Generalitat de Catalunya)</a:t>
            </a:r>
          </a:p>
          <a:p>
            <a:pPr marL="342900" indent="-342900" eaLnBrk="1" hangingPunct="1">
              <a:spcAft>
                <a:spcPts val="1250"/>
              </a:spcAft>
              <a:buSzPct val="100000"/>
              <a:buFont typeface="Arial" panose="020B0604020202020204" pitchFamily="34" charset="0"/>
              <a:buChar char="•"/>
            </a:pPr>
            <a:r>
              <a:rPr lang="ca-ES" altLang="ca-ES" sz="2500" b="1" dirty="0">
                <a:cs typeface="Arial" panose="020B0604020202020204" pitchFamily="34" charset="0"/>
              </a:rPr>
              <a:t>Ajut MOBINT-MIF</a:t>
            </a:r>
          </a:p>
          <a:p>
            <a:pPr eaLnBrk="1" hangingPunct="1">
              <a:spcAft>
                <a:spcPts val="1250"/>
              </a:spcAft>
              <a:buSzPct val="100000"/>
            </a:pPr>
            <a:endParaRPr lang="ca-ES" altLang="ca-ES" sz="2500" b="1" dirty="0">
              <a:solidFill>
                <a:srgbClr val="8FCBFF"/>
              </a:solidFill>
              <a:cs typeface="Arial" panose="020B0604020202020204" pitchFamily="34" charset="0"/>
            </a:endParaRPr>
          </a:p>
          <a:p>
            <a:pPr eaLnBrk="1" hangingPunct="1">
              <a:spcAft>
                <a:spcPts val="1250"/>
              </a:spcAft>
              <a:buSzPct val="100000"/>
            </a:pPr>
            <a:endParaRPr lang="ca-ES" altLang="ca-ES" sz="2500" b="1" dirty="0">
              <a:solidFill>
                <a:srgbClr val="FFFFFF"/>
              </a:solidFill>
              <a:cs typeface="Arial" panose="020B0604020202020204" pitchFamily="34" charset="0"/>
            </a:endParaRPr>
          </a:p>
          <a:p>
            <a:pPr eaLnBrk="1" hangingPunct="1">
              <a:spcAft>
                <a:spcPts val="1250"/>
              </a:spcAft>
              <a:buSzPct val="100000"/>
            </a:pPr>
            <a:endParaRPr lang="ca-ES" altLang="ca-ES" sz="2500" b="1" dirty="0">
              <a:solidFill>
                <a:srgbClr val="FFFFFF"/>
              </a:solidFill>
              <a:cs typeface="Arial" panose="020B0604020202020204" pitchFamily="34" charset="0"/>
            </a:endParaRPr>
          </a:p>
        </p:txBody>
      </p:sp>
      <p:sp>
        <p:nvSpPr>
          <p:cNvPr id="35844" name="Text Box 4">
            <a:extLst>
              <a:ext uri="{FF2B5EF4-FFF2-40B4-BE49-F238E27FC236}">
                <a16:creationId xmlns:a16="http://schemas.microsoft.com/office/drawing/2014/main" id="{A390D1CF-7A89-4293-9635-7466279CDB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3688" y="404664"/>
            <a:ext cx="8520112" cy="6480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46800" rIns="0" bIns="4680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  <a:buSzPct val="100000"/>
            </a:pPr>
            <a:r>
              <a:rPr lang="ca-ES" altLang="ca-ES" sz="3200" b="1" dirty="0">
                <a:cs typeface="Arial" panose="020B0604020202020204" pitchFamily="34" charset="0"/>
              </a:rPr>
              <a:t>Programes de mobilitat per a estudis 2022-2023</a:t>
            </a:r>
          </a:p>
          <a:p>
            <a:pPr algn="ctr" eaLnBrk="1" hangingPunct="1">
              <a:lnSpc>
                <a:spcPct val="90000"/>
              </a:lnSpc>
              <a:buSzPct val="100000"/>
            </a:pPr>
            <a:endParaRPr lang="ca-ES" altLang="ca-ES" sz="3200" b="1" u="sng" dirty="0">
              <a:cs typeface="Arial" panose="020B0604020202020204" pitchFamily="34" charset="0"/>
            </a:endParaRPr>
          </a:p>
          <a:p>
            <a:pPr algn="ctr" eaLnBrk="1" hangingPunct="1">
              <a:lnSpc>
                <a:spcPct val="90000"/>
              </a:lnSpc>
              <a:buSzPct val="100000"/>
            </a:pPr>
            <a:r>
              <a:rPr lang="ca-ES" altLang="ca-ES" sz="3200" b="1" u="sng" dirty="0">
                <a:cs typeface="Arial" panose="020B0604020202020204" pitchFamily="34" charset="0"/>
              </a:rPr>
              <a:t>AJUTS/BEQUES</a:t>
            </a:r>
          </a:p>
          <a:p>
            <a:pPr algn="ctr" eaLnBrk="1" hangingPunct="1">
              <a:lnSpc>
                <a:spcPct val="90000"/>
              </a:lnSpc>
              <a:buSzPct val="100000"/>
            </a:pPr>
            <a:endParaRPr lang="ca-ES" altLang="ca-ES" sz="3200" b="1" u="sng" dirty="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ext Box 1">
            <a:extLst>
              <a:ext uri="{FF2B5EF4-FFF2-40B4-BE49-F238E27FC236}">
                <a16:creationId xmlns:a16="http://schemas.microsoft.com/office/drawing/2014/main" id="{447F1233-3AAA-4C77-BF60-0C18E809DC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0038" y="411163"/>
            <a:ext cx="8520112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rIns="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  <a:buSzPct val="100000"/>
            </a:pPr>
            <a:r>
              <a:rPr lang="ca-ES" altLang="ca-ES" sz="3600" b="1" dirty="0">
                <a:cs typeface="Arial" panose="020B0604020202020204" pitchFamily="34" charset="0"/>
              </a:rPr>
              <a:t>Programes de mobilitat - Ajuts</a:t>
            </a:r>
          </a:p>
        </p:txBody>
      </p:sp>
      <p:sp>
        <p:nvSpPr>
          <p:cNvPr id="37891" name="Text Box 2">
            <a:extLst>
              <a:ext uri="{FF2B5EF4-FFF2-40B4-BE49-F238E27FC236}">
                <a16:creationId xmlns:a16="http://schemas.microsoft.com/office/drawing/2014/main" id="{06771E7B-CEB7-41F7-A7FC-6BA87550D4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552" y="1287262"/>
            <a:ext cx="8510587" cy="45892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tabLst>
                <a:tab pos="731838" algn="l"/>
                <a:tab pos="1646238" algn="l"/>
                <a:tab pos="2560638" algn="l"/>
                <a:tab pos="3475038" algn="l"/>
                <a:tab pos="4389438" algn="l"/>
                <a:tab pos="5303838" algn="l"/>
                <a:tab pos="6218238" algn="l"/>
                <a:tab pos="7132638" algn="l"/>
                <a:tab pos="8047038" algn="l"/>
                <a:tab pos="8961438" algn="l"/>
                <a:tab pos="9875838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tabLst>
                <a:tab pos="731838" algn="l"/>
                <a:tab pos="1646238" algn="l"/>
                <a:tab pos="2560638" algn="l"/>
                <a:tab pos="3475038" algn="l"/>
                <a:tab pos="4389438" algn="l"/>
                <a:tab pos="5303838" algn="l"/>
                <a:tab pos="6218238" algn="l"/>
                <a:tab pos="7132638" algn="l"/>
                <a:tab pos="8047038" algn="l"/>
                <a:tab pos="8961438" algn="l"/>
                <a:tab pos="9875838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tabLst>
                <a:tab pos="731838" algn="l"/>
                <a:tab pos="1646238" algn="l"/>
                <a:tab pos="2560638" algn="l"/>
                <a:tab pos="3475038" algn="l"/>
                <a:tab pos="4389438" algn="l"/>
                <a:tab pos="5303838" algn="l"/>
                <a:tab pos="6218238" algn="l"/>
                <a:tab pos="7132638" algn="l"/>
                <a:tab pos="8047038" algn="l"/>
                <a:tab pos="8961438" algn="l"/>
                <a:tab pos="9875838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tabLst>
                <a:tab pos="731838" algn="l"/>
                <a:tab pos="1646238" algn="l"/>
                <a:tab pos="2560638" algn="l"/>
                <a:tab pos="3475038" algn="l"/>
                <a:tab pos="4389438" algn="l"/>
                <a:tab pos="5303838" algn="l"/>
                <a:tab pos="6218238" algn="l"/>
                <a:tab pos="7132638" algn="l"/>
                <a:tab pos="8047038" algn="l"/>
                <a:tab pos="8961438" algn="l"/>
                <a:tab pos="9875838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tabLst>
                <a:tab pos="731838" algn="l"/>
                <a:tab pos="1646238" algn="l"/>
                <a:tab pos="2560638" algn="l"/>
                <a:tab pos="3475038" algn="l"/>
                <a:tab pos="4389438" algn="l"/>
                <a:tab pos="5303838" algn="l"/>
                <a:tab pos="6218238" algn="l"/>
                <a:tab pos="7132638" algn="l"/>
                <a:tab pos="8047038" algn="l"/>
                <a:tab pos="8961438" algn="l"/>
                <a:tab pos="9875838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31838" algn="l"/>
                <a:tab pos="1646238" algn="l"/>
                <a:tab pos="2560638" algn="l"/>
                <a:tab pos="3475038" algn="l"/>
                <a:tab pos="4389438" algn="l"/>
                <a:tab pos="5303838" algn="l"/>
                <a:tab pos="6218238" algn="l"/>
                <a:tab pos="7132638" algn="l"/>
                <a:tab pos="8047038" algn="l"/>
                <a:tab pos="8961438" algn="l"/>
                <a:tab pos="9875838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31838" algn="l"/>
                <a:tab pos="1646238" algn="l"/>
                <a:tab pos="2560638" algn="l"/>
                <a:tab pos="3475038" algn="l"/>
                <a:tab pos="4389438" algn="l"/>
                <a:tab pos="5303838" algn="l"/>
                <a:tab pos="6218238" algn="l"/>
                <a:tab pos="7132638" algn="l"/>
                <a:tab pos="8047038" algn="l"/>
                <a:tab pos="8961438" algn="l"/>
                <a:tab pos="9875838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31838" algn="l"/>
                <a:tab pos="1646238" algn="l"/>
                <a:tab pos="2560638" algn="l"/>
                <a:tab pos="3475038" algn="l"/>
                <a:tab pos="4389438" algn="l"/>
                <a:tab pos="5303838" algn="l"/>
                <a:tab pos="6218238" algn="l"/>
                <a:tab pos="7132638" algn="l"/>
                <a:tab pos="8047038" algn="l"/>
                <a:tab pos="8961438" algn="l"/>
                <a:tab pos="9875838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31838" algn="l"/>
                <a:tab pos="1646238" algn="l"/>
                <a:tab pos="2560638" algn="l"/>
                <a:tab pos="3475038" algn="l"/>
                <a:tab pos="4389438" algn="l"/>
                <a:tab pos="5303838" algn="l"/>
                <a:tab pos="6218238" algn="l"/>
                <a:tab pos="7132638" algn="l"/>
                <a:tab pos="8047038" algn="l"/>
                <a:tab pos="8961438" algn="l"/>
                <a:tab pos="9875838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Aft>
                <a:spcPts val="1250"/>
              </a:spcAft>
              <a:buSzPct val="100000"/>
            </a:pPr>
            <a:r>
              <a:rPr lang="ca-ES" altLang="ca-ES" sz="2500" b="1" dirty="0">
                <a:cs typeface="Arial" panose="020B0604020202020204" pitchFamily="34" charset="0"/>
              </a:rPr>
              <a:t>CONVOCAT PER LA COMISSIÓ EUROPEA (SEPIE) – Gestiona OI</a:t>
            </a:r>
          </a:p>
          <a:p>
            <a:pPr eaLnBrk="1" hangingPunct="1">
              <a:spcAft>
                <a:spcPts val="900"/>
              </a:spcAft>
              <a:buClr>
                <a:srgbClr val="FFFFFF"/>
              </a:buClr>
              <a:buSzPct val="100000"/>
            </a:pPr>
            <a:r>
              <a:rPr lang="ca-ES" altLang="ca-ES" b="1" dirty="0">
                <a:cs typeface="Arial" panose="020B0604020202020204" pitchFamily="34" charset="0"/>
              </a:rPr>
              <a:t>Ajut Erasmus+ (2022-2023)</a:t>
            </a:r>
          </a:p>
          <a:p>
            <a:pPr eaLnBrk="1" hangingPunct="1">
              <a:spcAft>
                <a:spcPts val="1250"/>
              </a:spcAft>
              <a:buSzPct val="100000"/>
            </a:pPr>
            <a:endParaRPr lang="ca-ES" altLang="ca-ES" sz="2500" b="1" dirty="0">
              <a:solidFill>
                <a:srgbClr val="8FCBFF"/>
              </a:solidFill>
              <a:cs typeface="Arial" panose="020B0604020202020204" pitchFamily="34" charset="0"/>
            </a:endParaRPr>
          </a:p>
          <a:p>
            <a:pPr eaLnBrk="1" hangingPunct="1">
              <a:spcAft>
                <a:spcPts val="1000"/>
              </a:spcAft>
              <a:buSzPct val="100000"/>
            </a:pPr>
            <a:endParaRPr lang="ca-ES" altLang="ca-ES" sz="2000" b="1" u="sng" dirty="0">
              <a:solidFill>
                <a:srgbClr val="FFFFFF"/>
              </a:solidFill>
              <a:cs typeface="Arial" panose="020B0604020202020204" pitchFamily="34" charset="0"/>
            </a:endParaRPr>
          </a:p>
          <a:p>
            <a:pPr eaLnBrk="1" hangingPunct="1">
              <a:spcAft>
                <a:spcPts val="1000"/>
              </a:spcAft>
              <a:buClr>
                <a:srgbClr val="FFFFFF"/>
              </a:buClr>
              <a:buSzPct val="100000"/>
              <a:buFont typeface="Calibri" panose="020F0502020204030204" pitchFamily="34" charset="0"/>
              <a:buNone/>
            </a:pPr>
            <a:endParaRPr lang="ca-ES" altLang="ca-ES" sz="2000" b="1" u="sng" dirty="0">
              <a:solidFill>
                <a:srgbClr val="FFFFFF"/>
              </a:solidFill>
              <a:cs typeface="Arial" panose="020B0604020202020204" pitchFamily="34" charset="0"/>
            </a:endParaRPr>
          </a:p>
          <a:p>
            <a:pPr eaLnBrk="1" hangingPunct="1">
              <a:spcAft>
                <a:spcPts val="1000"/>
              </a:spcAft>
              <a:buClr>
                <a:srgbClr val="FFFFFF"/>
              </a:buClr>
              <a:buSzPct val="100000"/>
              <a:buFont typeface="Calibri" panose="020F0502020204030204" pitchFamily="34" charset="0"/>
              <a:buNone/>
            </a:pPr>
            <a:endParaRPr lang="ca-ES" altLang="ca-ES" sz="2000" b="1" u="sng" dirty="0">
              <a:solidFill>
                <a:srgbClr val="FFFFFF"/>
              </a:solidFill>
              <a:cs typeface="Arial" panose="020B0604020202020204" pitchFamily="34" charset="0"/>
            </a:endParaRPr>
          </a:p>
          <a:p>
            <a:pPr eaLnBrk="1" hangingPunct="1">
              <a:spcAft>
                <a:spcPts val="1000"/>
              </a:spcAft>
              <a:buClr>
                <a:srgbClr val="FFFFFF"/>
              </a:buClr>
              <a:buSzPct val="100000"/>
              <a:buFont typeface="Calibri" panose="020F0502020204030204" pitchFamily="34" charset="0"/>
              <a:buNone/>
            </a:pPr>
            <a:endParaRPr lang="ca-ES" altLang="ca-ES" sz="2000" b="1" u="sng" dirty="0">
              <a:solidFill>
                <a:srgbClr val="FFFFFF"/>
              </a:solidFill>
              <a:cs typeface="Arial" panose="020B0604020202020204" pitchFamily="34" charset="0"/>
            </a:endParaRPr>
          </a:p>
          <a:p>
            <a:pPr eaLnBrk="1" hangingPunct="1">
              <a:spcAft>
                <a:spcPts val="1000"/>
              </a:spcAft>
              <a:buClr>
                <a:srgbClr val="FFFFFF"/>
              </a:buClr>
              <a:buSzPct val="100000"/>
              <a:buFont typeface="Calibri" panose="020F0502020204030204" pitchFamily="34" charset="0"/>
              <a:buNone/>
            </a:pPr>
            <a:endParaRPr lang="ca-ES" altLang="ca-ES" sz="2000" b="1" u="sng" dirty="0">
              <a:solidFill>
                <a:srgbClr val="FFFFFF"/>
              </a:solidFill>
              <a:cs typeface="Arial" panose="020B0604020202020204" pitchFamily="34" charset="0"/>
            </a:endParaRPr>
          </a:p>
          <a:p>
            <a:pPr eaLnBrk="1" hangingPunct="1">
              <a:spcAft>
                <a:spcPts val="1000"/>
              </a:spcAft>
              <a:buSzPct val="100000"/>
            </a:pPr>
            <a:endParaRPr lang="ca-ES" altLang="ca-ES" sz="2000" b="1" u="sng" dirty="0">
              <a:solidFill>
                <a:srgbClr val="FFFFFF"/>
              </a:solidFill>
              <a:cs typeface="Arial" panose="020B0604020202020204" pitchFamily="34" charset="0"/>
            </a:endParaRPr>
          </a:p>
          <a:p>
            <a:pPr eaLnBrk="1" hangingPunct="1">
              <a:spcAft>
                <a:spcPts val="1000"/>
              </a:spcAft>
              <a:buSzPct val="100000"/>
            </a:pPr>
            <a:r>
              <a:rPr lang="ca-ES" altLang="ca-ES" sz="2000" b="1" dirty="0">
                <a:solidFill>
                  <a:schemeClr val="accent2">
                    <a:lumMod val="50000"/>
                  </a:schemeClr>
                </a:solidFill>
                <a:cs typeface="Arial" panose="020B0604020202020204" pitchFamily="34" charset="0"/>
              </a:rPr>
              <a:t>Becaris MECD curs anterior i 33% o més de discapacitat: </a:t>
            </a:r>
            <a:r>
              <a:rPr lang="ca-ES" altLang="ca-ES" sz="2000" b="1" dirty="0">
                <a:cs typeface="Arial" panose="020B0604020202020204" pitchFamily="34" charset="0"/>
              </a:rPr>
              <a:t>Ajut addicional 250€/mes </a:t>
            </a:r>
          </a:p>
          <a:p>
            <a:pPr eaLnBrk="1" hangingPunct="1">
              <a:spcAft>
                <a:spcPts val="1000"/>
              </a:spcAft>
              <a:buSzPct val="100000"/>
            </a:pPr>
            <a:r>
              <a:rPr lang="ca-ES" sz="2000" b="1" dirty="0">
                <a:solidFill>
                  <a:schemeClr val="accent2">
                    <a:lumMod val="50000"/>
                  </a:schemeClr>
                </a:solidFill>
              </a:rPr>
              <a:t>Beca cero</a:t>
            </a:r>
            <a:r>
              <a:rPr lang="ca-ES" sz="2000" b="1" dirty="0">
                <a:solidFill>
                  <a:srgbClr val="000000"/>
                </a:solidFill>
              </a:rPr>
              <a:t>: estudiants amb plaça Erasmus+, però sense beca del SEPIE </a:t>
            </a:r>
            <a:endParaRPr lang="ca-ES" altLang="ca-ES" sz="2000" b="1" dirty="0">
              <a:cs typeface="Arial" panose="020B0604020202020204" pitchFamily="34" charset="0"/>
            </a:endParaRPr>
          </a:p>
        </p:txBody>
      </p:sp>
      <p:graphicFrame>
        <p:nvGraphicFramePr>
          <p:cNvPr id="18435" name="Group 3">
            <a:extLst>
              <a:ext uri="{FF2B5EF4-FFF2-40B4-BE49-F238E27FC236}">
                <a16:creationId xmlns:a16="http://schemas.microsoft.com/office/drawing/2014/main" id="{F9F268D5-2044-4421-8D35-6A7C0C99D89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7565928"/>
              </p:ext>
            </p:extLst>
          </p:nvPr>
        </p:nvGraphicFramePr>
        <p:xfrm>
          <a:off x="266700" y="2132856"/>
          <a:ext cx="8265740" cy="3096345"/>
        </p:xfrm>
        <a:graphic>
          <a:graphicData uri="http://schemas.openxmlformats.org/drawingml/2006/table">
            <a:tbl>
              <a:tblPr/>
              <a:tblGrid>
                <a:gridCol w="1950861">
                  <a:extLst>
                    <a:ext uri="{9D8B030D-6E8A-4147-A177-3AD203B41FA5}">
                      <a16:colId xmlns:a16="http://schemas.microsoft.com/office/drawing/2014/main" val="2517712124"/>
                    </a:ext>
                  </a:extLst>
                </a:gridCol>
                <a:gridCol w="4106972">
                  <a:extLst>
                    <a:ext uri="{9D8B030D-6E8A-4147-A177-3AD203B41FA5}">
                      <a16:colId xmlns:a16="http://schemas.microsoft.com/office/drawing/2014/main" val="618967633"/>
                    </a:ext>
                  </a:extLst>
                </a:gridCol>
                <a:gridCol w="2207907">
                  <a:extLst>
                    <a:ext uri="{9D8B030D-6E8A-4147-A177-3AD203B41FA5}">
                      <a16:colId xmlns:a16="http://schemas.microsoft.com/office/drawing/2014/main" val="4189113009"/>
                    </a:ext>
                  </a:extLst>
                </a:gridCol>
              </a:tblGrid>
              <a:tr h="713372">
                <a:tc>
                  <a:txBody>
                    <a:bodyPr/>
                    <a:lstStyle>
                      <a:lvl1pPr>
                        <a:spcAft>
                          <a:spcPts val="1000"/>
                        </a:spcAft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Aft>
                          <a:spcPts val="1400"/>
                        </a:spcAft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Aft>
                          <a:spcPts val="1200"/>
                        </a:spcAft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Aft>
                          <a:spcPts val="1000"/>
                        </a:spcAft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Aft>
                          <a:spcPts val="1000"/>
                        </a:spcAft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449263" eaLnBrk="0" fontAlgn="base" hangingPunct="0">
                        <a:spcBef>
                          <a:spcPct val="0"/>
                        </a:spcBef>
                        <a:spcAft>
                          <a:spcPts val="100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449263" eaLnBrk="0" fontAlgn="base" hangingPunct="0">
                        <a:spcBef>
                          <a:spcPct val="0"/>
                        </a:spcBef>
                        <a:spcAft>
                          <a:spcPts val="100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449263" eaLnBrk="0" fontAlgn="base" hangingPunct="0">
                        <a:spcBef>
                          <a:spcPct val="0"/>
                        </a:spcBef>
                        <a:spcAft>
                          <a:spcPts val="100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449263" eaLnBrk="0" fontAlgn="base" hangingPunct="0">
                        <a:spcBef>
                          <a:spcPct val="0"/>
                        </a:spcBef>
                        <a:spcAft>
                          <a:spcPts val="100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ca-ES" altLang="ca-E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GRUP DE DESTÍ</a:t>
                      </a:r>
                    </a:p>
                  </a:txBody>
                  <a:tcPr marT="598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9D64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000"/>
                        </a:spcAft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Aft>
                          <a:spcPts val="1400"/>
                        </a:spcAft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Aft>
                          <a:spcPts val="1200"/>
                        </a:spcAft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Aft>
                          <a:spcPts val="1000"/>
                        </a:spcAft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Aft>
                          <a:spcPts val="1000"/>
                        </a:spcAft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449263" eaLnBrk="0" fontAlgn="base" hangingPunct="0">
                        <a:spcBef>
                          <a:spcPct val="0"/>
                        </a:spcBef>
                        <a:spcAft>
                          <a:spcPts val="100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449263" eaLnBrk="0" fontAlgn="base" hangingPunct="0">
                        <a:spcBef>
                          <a:spcPct val="0"/>
                        </a:spcBef>
                        <a:spcAft>
                          <a:spcPts val="100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449263" eaLnBrk="0" fontAlgn="base" hangingPunct="0">
                        <a:spcBef>
                          <a:spcPct val="0"/>
                        </a:spcBef>
                        <a:spcAft>
                          <a:spcPts val="100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449263" eaLnBrk="0" fontAlgn="base" hangingPunct="0">
                        <a:spcBef>
                          <a:spcPct val="0"/>
                        </a:spcBef>
                        <a:spcAft>
                          <a:spcPts val="100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ca-ES" altLang="ca-E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PAÍS DE DESTÍ</a:t>
                      </a:r>
                    </a:p>
                  </a:txBody>
                  <a:tcPr marT="598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9D64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000"/>
                        </a:spcAft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Aft>
                          <a:spcPts val="1400"/>
                        </a:spcAft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Aft>
                          <a:spcPts val="1200"/>
                        </a:spcAft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Aft>
                          <a:spcPts val="1000"/>
                        </a:spcAft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Aft>
                          <a:spcPts val="1000"/>
                        </a:spcAft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449263" eaLnBrk="0" fontAlgn="base" hangingPunct="0">
                        <a:spcBef>
                          <a:spcPct val="0"/>
                        </a:spcBef>
                        <a:spcAft>
                          <a:spcPts val="100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449263" eaLnBrk="0" fontAlgn="base" hangingPunct="0">
                        <a:spcBef>
                          <a:spcPct val="0"/>
                        </a:spcBef>
                        <a:spcAft>
                          <a:spcPts val="100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449263" eaLnBrk="0" fontAlgn="base" hangingPunct="0">
                        <a:spcBef>
                          <a:spcPct val="0"/>
                        </a:spcBef>
                        <a:spcAft>
                          <a:spcPts val="100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449263" eaLnBrk="0" fontAlgn="base" hangingPunct="0">
                        <a:spcBef>
                          <a:spcPct val="0"/>
                        </a:spcBef>
                        <a:spcAft>
                          <a:spcPts val="100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ca-ES" altLang="ca-E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AJUT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ca-ES" altLang="ca-E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Erasmus+ estudis</a:t>
                      </a:r>
                    </a:p>
                  </a:txBody>
                  <a:tcPr marT="598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9D6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5823998"/>
                  </a:ext>
                </a:extLst>
              </a:tr>
              <a:tr h="727618">
                <a:tc>
                  <a:txBody>
                    <a:bodyPr/>
                    <a:lstStyle>
                      <a:lvl1pPr>
                        <a:spcAft>
                          <a:spcPts val="1000"/>
                        </a:spcAft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Aft>
                          <a:spcPts val="1400"/>
                        </a:spcAft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Aft>
                          <a:spcPts val="1200"/>
                        </a:spcAft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Aft>
                          <a:spcPts val="1000"/>
                        </a:spcAft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Aft>
                          <a:spcPts val="1000"/>
                        </a:spcAft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449263" eaLnBrk="0" fontAlgn="base" hangingPunct="0">
                        <a:spcBef>
                          <a:spcPct val="0"/>
                        </a:spcBef>
                        <a:spcAft>
                          <a:spcPts val="100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449263" eaLnBrk="0" fontAlgn="base" hangingPunct="0">
                        <a:spcBef>
                          <a:spcPct val="0"/>
                        </a:spcBef>
                        <a:spcAft>
                          <a:spcPts val="100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449263" eaLnBrk="0" fontAlgn="base" hangingPunct="0">
                        <a:spcBef>
                          <a:spcPct val="0"/>
                        </a:spcBef>
                        <a:spcAft>
                          <a:spcPts val="100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449263" eaLnBrk="0" fontAlgn="base" hangingPunct="0">
                        <a:spcBef>
                          <a:spcPct val="0"/>
                        </a:spcBef>
                        <a:spcAft>
                          <a:spcPts val="100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ca-ES" altLang="ca-E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GRUP 1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ca-ES" altLang="ca-E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Països amb 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ca-ES" altLang="ca-E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nivell de vida ALT</a:t>
                      </a:r>
                    </a:p>
                  </a:txBody>
                  <a:tcPr marT="5806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000"/>
                        </a:spcAft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Aft>
                          <a:spcPts val="1400"/>
                        </a:spcAft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Aft>
                          <a:spcPts val="1200"/>
                        </a:spcAft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Aft>
                          <a:spcPts val="1000"/>
                        </a:spcAft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Aft>
                          <a:spcPts val="1000"/>
                        </a:spcAft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449263" eaLnBrk="0" fontAlgn="base" hangingPunct="0">
                        <a:spcBef>
                          <a:spcPct val="0"/>
                        </a:spcBef>
                        <a:spcAft>
                          <a:spcPts val="100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449263" eaLnBrk="0" fontAlgn="base" hangingPunct="0">
                        <a:spcBef>
                          <a:spcPct val="0"/>
                        </a:spcBef>
                        <a:spcAft>
                          <a:spcPts val="100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449263" eaLnBrk="0" fontAlgn="base" hangingPunct="0">
                        <a:spcBef>
                          <a:spcPct val="0"/>
                        </a:spcBef>
                        <a:spcAft>
                          <a:spcPts val="100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449263" eaLnBrk="0" fontAlgn="base" hangingPunct="0">
                        <a:spcBef>
                          <a:spcPct val="0"/>
                        </a:spcBef>
                        <a:spcAft>
                          <a:spcPts val="100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ca-ES" altLang="ca-E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Noruega, Irlanda</a:t>
                      </a:r>
                    </a:p>
                  </a:txBody>
                  <a:tcPr marT="5806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000"/>
                        </a:spcAft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Aft>
                          <a:spcPts val="1400"/>
                        </a:spcAft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Aft>
                          <a:spcPts val="1200"/>
                        </a:spcAft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Aft>
                          <a:spcPts val="1000"/>
                        </a:spcAft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Aft>
                          <a:spcPts val="1000"/>
                        </a:spcAft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449263" eaLnBrk="0" fontAlgn="base" hangingPunct="0">
                        <a:spcBef>
                          <a:spcPct val="0"/>
                        </a:spcBef>
                        <a:spcAft>
                          <a:spcPts val="100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449263" eaLnBrk="0" fontAlgn="base" hangingPunct="0">
                        <a:spcBef>
                          <a:spcPct val="0"/>
                        </a:spcBef>
                        <a:spcAft>
                          <a:spcPts val="100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449263" eaLnBrk="0" fontAlgn="base" hangingPunct="0">
                        <a:spcBef>
                          <a:spcPct val="0"/>
                        </a:spcBef>
                        <a:spcAft>
                          <a:spcPts val="100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449263" eaLnBrk="0" fontAlgn="base" hangingPunct="0">
                        <a:spcBef>
                          <a:spcPct val="0"/>
                        </a:spcBef>
                        <a:spcAft>
                          <a:spcPts val="100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ca-ES" altLang="ca-E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ca-ES" altLang="ca-E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310€/mes</a:t>
                      </a:r>
                    </a:p>
                  </a:txBody>
                  <a:tcPr marT="598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9346827"/>
                  </a:ext>
                </a:extLst>
              </a:tr>
              <a:tr h="819414">
                <a:tc>
                  <a:txBody>
                    <a:bodyPr/>
                    <a:lstStyle>
                      <a:lvl1pPr>
                        <a:spcAft>
                          <a:spcPts val="1000"/>
                        </a:spcAft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Aft>
                          <a:spcPts val="1400"/>
                        </a:spcAft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Aft>
                          <a:spcPts val="1200"/>
                        </a:spcAft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Aft>
                          <a:spcPts val="1000"/>
                        </a:spcAft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Aft>
                          <a:spcPts val="1000"/>
                        </a:spcAft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449263" eaLnBrk="0" fontAlgn="base" hangingPunct="0">
                        <a:spcBef>
                          <a:spcPct val="0"/>
                        </a:spcBef>
                        <a:spcAft>
                          <a:spcPts val="100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449263" eaLnBrk="0" fontAlgn="base" hangingPunct="0">
                        <a:spcBef>
                          <a:spcPct val="0"/>
                        </a:spcBef>
                        <a:spcAft>
                          <a:spcPts val="100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449263" eaLnBrk="0" fontAlgn="base" hangingPunct="0">
                        <a:spcBef>
                          <a:spcPct val="0"/>
                        </a:spcBef>
                        <a:spcAft>
                          <a:spcPts val="100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449263" eaLnBrk="0" fontAlgn="base" hangingPunct="0">
                        <a:spcBef>
                          <a:spcPct val="0"/>
                        </a:spcBef>
                        <a:spcAft>
                          <a:spcPts val="100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ca-ES" altLang="ca-E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GRUP 2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ca-ES" altLang="ca-E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Països amb 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ca-ES" altLang="ca-E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nivell de vida MITJÀ</a:t>
                      </a:r>
                    </a:p>
                  </a:txBody>
                  <a:tcPr marT="5806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000"/>
                        </a:spcAft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Aft>
                          <a:spcPts val="1400"/>
                        </a:spcAft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Aft>
                          <a:spcPts val="1200"/>
                        </a:spcAft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Aft>
                          <a:spcPts val="1000"/>
                        </a:spcAft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Aft>
                          <a:spcPts val="1000"/>
                        </a:spcAft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449263" eaLnBrk="0" fontAlgn="base" hangingPunct="0">
                        <a:spcBef>
                          <a:spcPct val="0"/>
                        </a:spcBef>
                        <a:spcAft>
                          <a:spcPts val="100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449263" eaLnBrk="0" fontAlgn="base" hangingPunct="0">
                        <a:spcBef>
                          <a:spcPct val="0"/>
                        </a:spcBef>
                        <a:spcAft>
                          <a:spcPts val="100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449263" eaLnBrk="0" fontAlgn="base" hangingPunct="0">
                        <a:spcBef>
                          <a:spcPct val="0"/>
                        </a:spcBef>
                        <a:spcAft>
                          <a:spcPts val="100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449263" eaLnBrk="0" fontAlgn="base" hangingPunct="0">
                        <a:spcBef>
                          <a:spcPct val="0"/>
                        </a:spcBef>
                        <a:spcAft>
                          <a:spcPts val="100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ca-ES" altLang="ca-E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Alemanya, Bèlgica, França, Grècia, Països Baixos, Itàlia</a:t>
                      </a:r>
                    </a:p>
                  </a:txBody>
                  <a:tcPr marT="5806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000"/>
                        </a:spcAft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Aft>
                          <a:spcPts val="1400"/>
                        </a:spcAft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Aft>
                          <a:spcPts val="1200"/>
                        </a:spcAft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Aft>
                          <a:spcPts val="1000"/>
                        </a:spcAft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Aft>
                          <a:spcPts val="1000"/>
                        </a:spcAft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449263" eaLnBrk="0" fontAlgn="base" hangingPunct="0">
                        <a:spcBef>
                          <a:spcPct val="0"/>
                        </a:spcBef>
                        <a:spcAft>
                          <a:spcPts val="100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449263" eaLnBrk="0" fontAlgn="base" hangingPunct="0">
                        <a:spcBef>
                          <a:spcPct val="0"/>
                        </a:spcBef>
                        <a:spcAft>
                          <a:spcPts val="100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449263" eaLnBrk="0" fontAlgn="base" hangingPunct="0">
                        <a:spcBef>
                          <a:spcPct val="0"/>
                        </a:spcBef>
                        <a:spcAft>
                          <a:spcPts val="100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449263" eaLnBrk="0" fontAlgn="base" hangingPunct="0">
                        <a:spcBef>
                          <a:spcPct val="0"/>
                        </a:spcBef>
                        <a:spcAft>
                          <a:spcPts val="100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ca-ES" altLang="ca-ES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ca-ES" altLang="ca-E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260€/mes</a:t>
                      </a:r>
                    </a:p>
                  </a:txBody>
                  <a:tcPr marT="598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3669350"/>
                  </a:ext>
                </a:extLst>
              </a:tr>
              <a:tr h="835941">
                <a:tc>
                  <a:txBody>
                    <a:bodyPr/>
                    <a:lstStyle>
                      <a:lvl1pPr>
                        <a:spcAft>
                          <a:spcPts val="1000"/>
                        </a:spcAft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Aft>
                          <a:spcPts val="1400"/>
                        </a:spcAft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Aft>
                          <a:spcPts val="1200"/>
                        </a:spcAft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Aft>
                          <a:spcPts val="1000"/>
                        </a:spcAft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Aft>
                          <a:spcPts val="1000"/>
                        </a:spcAft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449263" eaLnBrk="0" fontAlgn="base" hangingPunct="0">
                        <a:spcBef>
                          <a:spcPct val="0"/>
                        </a:spcBef>
                        <a:spcAft>
                          <a:spcPts val="100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449263" eaLnBrk="0" fontAlgn="base" hangingPunct="0">
                        <a:spcBef>
                          <a:spcPct val="0"/>
                        </a:spcBef>
                        <a:spcAft>
                          <a:spcPts val="100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449263" eaLnBrk="0" fontAlgn="base" hangingPunct="0">
                        <a:spcBef>
                          <a:spcPct val="0"/>
                        </a:spcBef>
                        <a:spcAft>
                          <a:spcPts val="100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449263" eaLnBrk="0" fontAlgn="base" hangingPunct="0">
                        <a:spcBef>
                          <a:spcPct val="0"/>
                        </a:spcBef>
                        <a:spcAft>
                          <a:spcPts val="100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ca-ES" altLang="ca-E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GRUP 3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ca-ES" altLang="ca-E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Països amb 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ca-ES" altLang="ca-E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nivell de vida BAIX</a:t>
                      </a:r>
                    </a:p>
                  </a:txBody>
                  <a:tcPr marT="5806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000"/>
                        </a:spcAft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Aft>
                          <a:spcPts val="1400"/>
                        </a:spcAft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Aft>
                          <a:spcPts val="1200"/>
                        </a:spcAft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Aft>
                          <a:spcPts val="1000"/>
                        </a:spcAft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Aft>
                          <a:spcPts val="1000"/>
                        </a:spcAft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449263" eaLnBrk="0" fontAlgn="base" hangingPunct="0">
                        <a:spcBef>
                          <a:spcPct val="0"/>
                        </a:spcBef>
                        <a:spcAft>
                          <a:spcPts val="100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449263" eaLnBrk="0" fontAlgn="base" hangingPunct="0">
                        <a:spcBef>
                          <a:spcPct val="0"/>
                        </a:spcBef>
                        <a:spcAft>
                          <a:spcPts val="100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449263" eaLnBrk="0" fontAlgn="base" hangingPunct="0">
                        <a:spcBef>
                          <a:spcPct val="0"/>
                        </a:spcBef>
                        <a:spcAft>
                          <a:spcPts val="100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449263" eaLnBrk="0" fontAlgn="base" hangingPunct="0">
                        <a:spcBef>
                          <a:spcPct val="0"/>
                        </a:spcBef>
                        <a:spcAft>
                          <a:spcPts val="100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ca-ES" altLang="ca-E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Bulgària, Croàcia, Hongria, Lituània, Polònia, Portugal, República Txeca, Romania, Turquia</a:t>
                      </a:r>
                    </a:p>
                  </a:txBody>
                  <a:tcPr marT="5806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000"/>
                        </a:spcAft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Aft>
                          <a:spcPts val="1400"/>
                        </a:spcAft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Aft>
                          <a:spcPts val="1200"/>
                        </a:spcAft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Aft>
                          <a:spcPts val="1000"/>
                        </a:spcAft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Aft>
                          <a:spcPts val="1000"/>
                        </a:spcAft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449263" eaLnBrk="0" fontAlgn="base" hangingPunct="0">
                        <a:spcBef>
                          <a:spcPct val="0"/>
                        </a:spcBef>
                        <a:spcAft>
                          <a:spcPts val="100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449263" eaLnBrk="0" fontAlgn="base" hangingPunct="0">
                        <a:spcBef>
                          <a:spcPct val="0"/>
                        </a:spcBef>
                        <a:spcAft>
                          <a:spcPts val="100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449263" eaLnBrk="0" fontAlgn="base" hangingPunct="0">
                        <a:spcBef>
                          <a:spcPct val="0"/>
                        </a:spcBef>
                        <a:spcAft>
                          <a:spcPts val="100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449263" eaLnBrk="0" fontAlgn="base" hangingPunct="0">
                        <a:spcBef>
                          <a:spcPct val="0"/>
                        </a:spcBef>
                        <a:spcAft>
                          <a:spcPts val="100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ca-ES" altLang="ca-E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ca-ES" altLang="ca-E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210€/mes</a:t>
                      </a:r>
                    </a:p>
                  </a:txBody>
                  <a:tcPr marT="598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0740937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1">
            <a:extLst>
              <a:ext uri="{FF2B5EF4-FFF2-40B4-BE49-F238E27FC236}">
                <a16:creationId xmlns:a16="http://schemas.microsoft.com/office/drawing/2014/main" id="{CB424CD5-FBB2-4816-BF17-CC1D2DA9EB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404813"/>
            <a:ext cx="8520113" cy="1368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rIns="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  <a:buSzPct val="100000"/>
            </a:pPr>
            <a:r>
              <a:rPr lang="ca-ES" altLang="ca-ES" sz="3200" b="1" dirty="0">
                <a:cs typeface="Arial" panose="020B0604020202020204" pitchFamily="34" charset="0"/>
              </a:rPr>
              <a:t>Programes de mobilitat per a estudis gestionats per l’Oficina Internacional (OI) amb la col·laboració de les facultats</a:t>
            </a:r>
            <a:br>
              <a:rPr lang="ca-ES" altLang="ca-ES" sz="2900" b="1" dirty="0">
                <a:solidFill>
                  <a:srgbClr val="FFFFFF"/>
                </a:solidFill>
                <a:cs typeface="Arial" panose="020B0604020202020204" pitchFamily="34" charset="0"/>
              </a:rPr>
            </a:br>
            <a:endParaRPr lang="ca-ES" altLang="ca-ES" sz="2900" b="1" dirty="0">
              <a:solidFill>
                <a:srgbClr val="FFFFFF"/>
              </a:solidFill>
              <a:cs typeface="Arial" panose="020B0604020202020204" pitchFamily="34" charset="0"/>
            </a:endParaRPr>
          </a:p>
        </p:txBody>
      </p:sp>
      <p:sp>
        <p:nvSpPr>
          <p:cNvPr id="8195" name="Text Box 2">
            <a:extLst>
              <a:ext uri="{FF2B5EF4-FFF2-40B4-BE49-F238E27FC236}">
                <a16:creationId xmlns:a16="http://schemas.microsoft.com/office/drawing/2014/main" id="{DFCB99F8-6200-418E-9416-77DEADBA71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9088" y="1916113"/>
            <a:ext cx="8332787" cy="4608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spcAft>
                <a:spcPts val="100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1838" algn="l"/>
                <a:tab pos="1646238" algn="l"/>
                <a:tab pos="2560638" algn="l"/>
                <a:tab pos="3475038" algn="l"/>
                <a:tab pos="4389438" algn="l"/>
                <a:tab pos="5303838" algn="l"/>
                <a:tab pos="6218238" algn="l"/>
                <a:tab pos="7132638" algn="l"/>
                <a:tab pos="8047038" algn="l"/>
                <a:tab pos="8961438" algn="l"/>
                <a:tab pos="9875838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spcAft>
                <a:spcPts val="140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1838" algn="l"/>
                <a:tab pos="1646238" algn="l"/>
                <a:tab pos="2560638" algn="l"/>
                <a:tab pos="3475038" algn="l"/>
                <a:tab pos="4389438" algn="l"/>
                <a:tab pos="5303838" algn="l"/>
                <a:tab pos="6218238" algn="l"/>
                <a:tab pos="7132638" algn="l"/>
                <a:tab pos="8047038" algn="l"/>
                <a:tab pos="8961438" algn="l"/>
                <a:tab pos="9875838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spcAft>
                <a:spcPts val="120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1838" algn="l"/>
                <a:tab pos="1646238" algn="l"/>
                <a:tab pos="2560638" algn="l"/>
                <a:tab pos="3475038" algn="l"/>
                <a:tab pos="4389438" algn="l"/>
                <a:tab pos="5303838" algn="l"/>
                <a:tab pos="6218238" algn="l"/>
                <a:tab pos="7132638" algn="l"/>
                <a:tab pos="8047038" algn="l"/>
                <a:tab pos="8961438" algn="l"/>
                <a:tab pos="9875838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spcAft>
                <a:spcPts val="100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1838" algn="l"/>
                <a:tab pos="1646238" algn="l"/>
                <a:tab pos="2560638" algn="l"/>
                <a:tab pos="3475038" algn="l"/>
                <a:tab pos="4389438" algn="l"/>
                <a:tab pos="5303838" algn="l"/>
                <a:tab pos="6218238" algn="l"/>
                <a:tab pos="7132638" algn="l"/>
                <a:tab pos="8047038" algn="l"/>
                <a:tab pos="8961438" algn="l"/>
                <a:tab pos="9875838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spcAft>
                <a:spcPts val="100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1838" algn="l"/>
                <a:tab pos="1646238" algn="l"/>
                <a:tab pos="2560638" algn="l"/>
                <a:tab pos="3475038" algn="l"/>
                <a:tab pos="4389438" algn="l"/>
                <a:tab pos="5303838" algn="l"/>
                <a:tab pos="6218238" algn="l"/>
                <a:tab pos="7132638" algn="l"/>
                <a:tab pos="8047038" algn="l"/>
                <a:tab pos="8961438" algn="l"/>
                <a:tab pos="9875838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ts val="100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1838" algn="l"/>
                <a:tab pos="1646238" algn="l"/>
                <a:tab pos="2560638" algn="l"/>
                <a:tab pos="3475038" algn="l"/>
                <a:tab pos="4389438" algn="l"/>
                <a:tab pos="5303838" algn="l"/>
                <a:tab pos="6218238" algn="l"/>
                <a:tab pos="7132638" algn="l"/>
                <a:tab pos="8047038" algn="l"/>
                <a:tab pos="8961438" algn="l"/>
                <a:tab pos="9875838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ts val="100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1838" algn="l"/>
                <a:tab pos="1646238" algn="l"/>
                <a:tab pos="2560638" algn="l"/>
                <a:tab pos="3475038" algn="l"/>
                <a:tab pos="4389438" algn="l"/>
                <a:tab pos="5303838" algn="l"/>
                <a:tab pos="6218238" algn="l"/>
                <a:tab pos="7132638" algn="l"/>
                <a:tab pos="8047038" algn="l"/>
                <a:tab pos="8961438" algn="l"/>
                <a:tab pos="9875838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ts val="100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1838" algn="l"/>
                <a:tab pos="1646238" algn="l"/>
                <a:tab pos="2560638" algn="l"/>
                <a:tab pos="3475038" algn="l"/>
                <a:tab pos="4389438" algn="l"/>
                <a:tab pos="5303838" algn="l"/>
                <a:tab pos="6218238" algn="l"/>
                <a:tab pos="7132638" algn="l"/>
                <a:tab pos="8047038" algn="l"/>
                <a:tab pos="8961438" algn="l"/>
                <a:tab pos="9875838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ts val="100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1838" algn="l"/>
                <a:tab pos="1646238" algn="l"/>
                <a:tab pos="2560638" algn="l"/>
                <a:tab pos="3475038" algn="l"/>
                <a:tab pos="4389438" algn="l"/>
                <a:tab pos="5303838" algn="l"/>
                <a:tab pos="6218238" algn="l"/>
                <a:tab pos="7132638" algn="l"/>
                <a:tab pos="8047038" algn="l"/>
                <a:tab pos="8961438" algn="l"/>
                <a:tab pos="9875838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750"/>
              </a:spcAft>
              <a:buClrTx/>
              <a:buFontTx/>
              <a:buNone/>
              <a:defRPr/>
            </a:pPr>
            <a:r>
              <a:rPr lang="ca-ES" altLang="ca-ES" sz="15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ca-ES" altLang="ca-ES" sz="22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www.udg.edu/internacional</a:t>
            </a:r>
          </a:p>
          <a:p>
            <a:pPr algn="ctr" eaLnBrk="1" fontAlgn="auto" hangingPunct="1">
              <a:spcBef>
                <a:spcPts val="0"/>
              </a:spcBef>
              <a:spcAft>
                <a:spcPts val="1500"/>
              </a:spcAft>
              <a:buClrTx/>
              <a:buFontTx/>
              <a:buNone/>
              <a:defRPr/>
            </a:pPr>
            <a:r>
              <a:rPr lang="ca-ES" altLang="ca-ES" sz="22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https://www.udg.edu/ca/fd/Estudiants/Intercanvis/Estudiar-fora</a:t>
            </a:r>
          </a:p>
        </p:txBody>
      </p:sp>
      <p:graphicFrame>
        <p:nvGraphicFramePr>
          <p:cNvPr id="6147" name="Group 3">
            <a:extLst>
              <a:ext uri="{FF2B5EF4-FFF2-40B4-BE49-F238E27FC236}">
                <a16:creationId xmlns:a16="http://schemas.microsoft.com/office/drawing/2014/main" id="{6D5243E5-D215-442C-9EA1-34A7868272D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0437503"/>
              </p:ext>
            </p:extLst>
          </p:nvPr>
        </p:nvGraphicFramePr>
        <p:xfrm>
          <a:off x="539750" y="2776538"/>
          <a:ext cx="8112125" cy="2838464"/>
        </p:xfrm>
        <a:graphic>
          <a:graphicData uri="http://schemas.openxmlformats.org/drawingml/2006/table">
            <a:tbl>
              <a:tblPr/>
              <a:tblGrid>
                <a:gridCol w="4654634">
                  <a:extLst>
                    <a:ext uri="{9D8B030D-6E8A-4147-A177-3AD203B41FA5}">
                      <a16:colId xmlns:a16="http://schemas.microsoft.com/office/drawing/2014/main" val="2868126011"/>
                    </a:ext>
                  </a:extLst>
                </a:gridCol>
                <a:gridCol w="3457491">
                  <a:extLst>
                    <a:ext uri="{9D8B030D-6E8A-4147-A177-3AD203B41FA5}">
                      <a16:colId xmlns:a16="http://schemas.microsoft.com/office/drawing/2014/main" val="1289634496"/>
                    </a:ext>
                  </a:extLst>
                </a:gridCol>
              </a:tblGrid>
              <a:tr h="796723">
                <a:tc>
                  <a:txBody>
                    <a:bodyPr/>
                    <a:lstStyle>
                      <a:lvl1pPr>
                        <a:spcAft>
                          <a:spcPts val="1000"/>
                        </a:spcAft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Aft>
                          <a:spcPts val="1400"/>
                        </a:spcAft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Aft>
                          <a:spcPts val="1200"/>
                        </a:spcAft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Aft>
                          <a:spcPts val="1000"/>
                        </a:spcAft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Aft>
                          <a:spcPts val="1000"/>
                        </a:spcAft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449263" eaLnBrk="0" fontAlgn="base" hangingPunct="0">
                        <a:spcBef>
                          <a:spcPct val="0"/>
                        </a:spcBef>
                        <a:spcAft>
                          <a:spcPts val="100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449263" eaLnBrk="0" fontAlgn="base" hangingPunct="0">
                        <a:spcBef>
                          <a:spcPct val="0"/>
                        </a:spcBef>
                        <a:spcAft>
                          <a:spcPts val="100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449263" eaLnBrk="0" fontAlgn="base" hangingPunct="0">
                        <a:spcBef>
                          <a:spcPct val="0"/>
                        </a:spcBef>
                        <a:spcAft>
                          <a:spcPts val="100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449263" eaLnBrk="0" fontAlgn="base" hangingPunct="0">
                        <a:spcBef>
                          <a:spcPct val="0"/>
                        </a:spcBef>
                        <a:spcAft>
                          <a:spcPts val="100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ca-ES" altLang="ca-ES" sz="2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MOBILITAT D’ESTUDIS</a:t>
                      </a:r>
                    </a:p>
                  </a:txBody>
                  <a:tcPr marL="91438" marR="91438" marT="6159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9D64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000"/>
                        </a:spcAft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Aft>
                          <a:spcPts val="1400"/>
                        </a:spcAft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Aft>
                          <a:spcPts val="1200"/>
                        </a:spcAft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Aft>
                          <a:spcPts val="1000"/>
                        </a:spcAft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Aft>
                          <a:spcPts val="1000"/>
                        </a:spcAft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449263" eaLnBrk="0" fontAlgn="base" hangingPunct="0">
                        <a:spcBef>
                          <a:spcPct val="0"/>
                        </a:spcBef>
                        <a:spcAft>
                          <a:spcPts val="100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449263" eaLnBrk="0" fontAlgn="base" hangingPunct="0">
                        <a:spcBef>
                          <a:spcPct val="0"/>
                        </a:spcBef>
                        <a:spcAft>
                          <a:spcPts val="100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449263" eaLnBrk="0" fontAlgn="base" hangingPunct="0">
                        <a:spcBef>
                          <a:spcPct val="0"/>
                        </a:spcBef>
                        <a:spcAft>
                          <a:spcPts val="100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449263" eaLnBrk="0" fontAlgn="base" hangingPunct="0">
                        <a:spcBef>
                          <a:spcPct val="0"/>
                        </a:spcBef>
                        <a:spcAft>
                          <a:spcPts val="100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ca-ES" altLang="ca-ES" sz="2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DESTÍ</a:t>
                      </a:r>
                      <a:r>
                        <a:rPr kumimoji="0" lang="ca-ES" altLang="ca-ES" sz="2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marL="91438" marR="91438" marT="6159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9D6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3280831"/>
                  </a:ext>
                </a:extLst>
              </a:tr>
              <a:tr h="759326">
                <a:tc>
                  <a:txBody>
                    <a:bodyPr/>
                    <a:lstStyle>
                      <a:lvl1pPr>
                        <a:spcAft>
                          <a:spcPts val="1000"/>
                        </a:spcAft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Aft>
                          <a:spcPts val="1400"/>
                        </a:spcAft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Aft>
                          <a:spcPts val="1200"/>
                        </a:spcAft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Aft>
                          <a:spcPts val="1000"/>
                        </a:spcAft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Aft>
                          <a:spcPts val="1000"/>
                        </a:spcAft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449263" eaLnBrk="0" fontAlgn="base" hangingPunct="0">
                        <a:spcBef>
                          <a:spcPct val="0"/>
                        </a:spcBef>
                        <a:spcAft>
                          <a:spcPts val="100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449263" eaLnBrk="0" fontAlgn="base" hangingPunct="0">
                        <a:spcBef>
                          <a:spcPct val="0"/>
                        </a:spcBef>
                        <a:spcAft>
                          <a:spcPts val="100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449263" eaLnBrk="0" fontAlgn="base" hangingPunct="0">
                        <a:spcBef>
                          <a:spcPct val="0"/>
                        </a:spcBef>
                        <a:spcAft>
                          <a:spcPts val="100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449263" eaLnBrk="0" fontAlgn="base" hangingPunct="0">
                        <a:spcBef>
                          <a:spcPct val="0"/>
                        </a:spcBef>
                        <a:spcAft>
                          <a:spcPts val="100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ca-ES" altLang="ca-ES" sz="2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Erasmus+ estudis Països del Programa</a:t>
                      </a:r>
                    </a:p>
                  </a:txBody>
                  <a:tcPr marL="91438" marR="91438" marT="6159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000"/>
                        </a:spcAft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Aft>
                          <a:spcPts val="1400"/>
                        </a:spcAft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Aft>
                          <a:spcPts val="1200"/>
                        </a:spcAft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Aft>
                          <a:spcPts val="1000"/>
                        </a:spcAft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Aft>
                          <a:spcPts val="1000"/>
                        </a:spcAft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449263" eaLnBrk="0" fontAlgn="base" hangingPunct="0">
                        <a:spcBef>
                          <a:spcPct val="0"/>
                        </a:spcBef>
                        <a:spcAft>
                          <a:spcPts val="100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449263" eaLnBrk="0" fontAlgn="base" hangingPunct="0">
                        <a:spcBef>
                          <a:spcPct val="0"/>
                        </a:spcBef>
                        <a:spcAft>
                          <a:spcPts val="100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449263" eaLnBrk="0" fontAlgn="base" hangingPunct="0">
                        <a:spcBef>
                          <a:spcPct val="0"/>
                        </a:spcBef>
                        <a:spcAft>
                          <a:spcPts val="100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449263" eaLnBrk="0" fontAlgn="base" hangingPunct="0">
                        <a:spcBef>
                          <a:spcPct val="0"/>
                        </a:spcBef>
                        <a:spcAft>
                          <a:spcPts val="100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ca-ES" altLang="ca-ES" sz="2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Europa</a:t>
                      </a:r>
                    </a:p>
                  </a:txBody>
                  <a:tcPr marL="91438" marR="91438" marT="6159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1391121"/>
                  </a:ext>
                </a:extLst>
              </a:tr>
              <a:tr h="759326">
                <a:tc>
                  <a:txBody>
                    <a:bodyPr/>
                    <a:lstStyle>
                      <a:lvl1pPr>
                        <a:spcAft>
                          <a:spcPts val="1000"/>
                        </a:spcAft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Aft>
                          <a:spcPts val="1400"/>
                        </a:spcAft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Aft>
                          <a:spcPts val="1200"/>
                        </a:spcAft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Aft>
                          <a:spcPts val="1000"/>
                        </a:spcAft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Aft>
                          <a:spcPts val="1000"/>
                        </a:spcAft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449263" eaLnBrk="0" fontAlgn="base" hangingPunct="0">
                        <a:spcBef>
                          <a:spcPct val="0"/>
                        </a:spcBef>
                        <a:spcAft>
                          <a:spcPts val="100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449263" eaLnBrk="0" fontAlgn="base" hangingPunct="0">
                        <a:spcBef>
                          <a:spcPct val="0"/>
                        </a:spcBef>
                        <a:spcAft>
                          <a:spcPts val="100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449263" eaLnBrk="0" fontAlgn="base" hangingPunct="0">
                        <a:spcBef>
                          <a:spcPct val="0"/>
                        </a:spcBef>
                        <a:spcAft>
                          <a:spcPts val="100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449263" eaLnBrk="0" fontAlgn="base" hangingPunct="0">
                        <a:spcBef>
                          <a:spcPct val="0"/>
                        </a:spcBef>
                        <a:spcAft>
                          <a:spcPts val="100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ca-ES" altLang="ca-ES" sz="2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Prometeu</a:t>
                      </a:r>
                    </a:p>
                  </a:txBody>
                  <a:tcPr marL="91438" marR="91438" marT="6159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000"/>
                        </a:spcAft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Aft>
                          <a:spcPts val="1400"/>
                        </a:spcAft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Aft>
                          <a:spcPts val="1200"/>
                        </a:spcAft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Aft>
                          <a:spcPts val="1000"/>
                        </a:spcAft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Aft>
                          <a:spcPts val="1000"/>
                        </a:spcAft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449263" eaLnBrk="0" fontAlgn="base" hangingPunct="0">
                        <a:spcBef>
                          <a:spcPct val="0"/>
                        </a:spcBef>
                        <a:spcAft>
                          <a:spcPts val="100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449263" eaLnBrk="0" fontAlgn="base" hangingPunct="0">
                        <a:spcBef>
                          <a:spcPct val="0"/>
                        </a:spcBef>
                        <a:spcAft>
                          <a:spcPts val="100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449263" eaLnBrk="0" fontAlgn="base" hangingPunct="0">
                        <a:spcBef>
                          <a:spcPct val="0"/>
                        </a:spcBef>
                        <a:spcAft>
                          <a:spcPts val="100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449263" eaLnBrk="0" fontAlgn="base" hangingPunct="0">
                        <a:spcBef>
                          <a:spcPct val="0"/>
                        </a:spcBef>
                        <a:spcAft>
                          <a:spcPts val="100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ca-ES" altLang="ca-ES" sz="2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Món (fora de l’abast Erasmus+)</a:t>
                      </a:r>
                    </a:p>
                  </a:txBody>
                  <a:tcPr marL="91438" marR="91438" marT="6159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7581915"/>
                  </a:ext>
                </a:extLst>
              </a:tr>
              <a:tr h="523075">
                <a:tc>
                  <a:txBody>
                    <a:bodyPr/>
                    <a:lstStyle>
                      <a:lvl1pPr>
                        <a:spcAft>
                          <a:spcPts val="1000"/>
                        </a:spcAft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Aft>
                          <a:spcPts val="1400"/>
                        </a:spcAft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Aft>
                          <a:spcPts val="1200"/>
                        </a:spcAft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Aft>
                          <a:spcPts val="1000"/>
                        </a:spcAft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Aft>
                          <a:spcPts val="1000"/>
                        </a:spcAft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449263" eaLnBrk="0" fontAlgn="base" hangingPunct="0">
                        <a:spcBef>
                          <a:spcPct val="0"/>
                        </a:spcBef>
                        <a:spcAft>
                          <a:spcPts val="100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449263" eaLnBrk="0" fontAlgn="base" hangingPunct="0">
                        <a:spcBef>
                          <a:spcPct val="0"/>
                        </a:spcBef>
                        <a:spcAft>
                          <a:spcPts val="100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449263" eaLnBrk="0" fontAlgn="base" hangingPunct="0">
                        <a:spcBef>
                          <a:spcPct val="0"/>
                        </a:spcBef>
                        <a:spcAft>
                          <a:spcPts val="100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449263" eaLnBrk="0" fontAlgn="base" hangingPunct="0">
                        <a:spcBef>
                          <a:spcPct val="0"/>
                        </a:spcBef>
                        <a:spcAft>
                          <a:spcPts val="100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ca-ES" altLang="ca-ES" sz="2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SICUE</a:t>
                      </a:r>
                    </a:p>
                  </a:txBody>
                  <a:tcPr marL="91438" marR="91438" marT="6159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000"/>
                        </a:spcAft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Aft>
                          <a:spcPts val="1400"/>
                        </a:spcAft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Aft>
                          <a:spcPts val="1200"/>
                        </a:spcAft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Aft>
                          <a:spcPts val="1000"/>
                        </a:spcAft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Aft>
                          <a:spcPts val="1000"/>
                        </a:spcAft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449263" eaLnBrk="0" fontAlgn="base" hangingPunct="0">
                        <a:spcBef>
                          <a:spcPct val="0"/>
                        </a:spcBef>
                        <a:spcAft>
                          <a:spcPts val="100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449263" eaLnBrk="0" fontAlgn="base" hangingPunct="0">
                        <a:spcBef>
                          <a:spcPct val="0"/>
                        </a:spcBef>
                        <a:spcAft>
                          <a:spcPts val="100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449263" eaLnBrk="0" fontAlgn="base" hangingPunct="0">
                        <a:spcBef>
                          <a:spcPct val="0"/>
                        </a:spcBef>
                        <a:spcAft>
                          <a:spcPts val="100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449263" eaLnBrk="0" fontAlgn="base" hangingPunct="0">
                        <a:spcBef>
                          <a:spcPct val="0"/>
                        </a:spcBef>
                        <a:spcAft>
                          <a:spcPts val="100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ca-ES" altLang="ca-ES" sz="2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Espanya</a:t>
                      </a:r>
                    </a:p>
                  </a:txBody>
                  <a:tcPr marL="91438" marR="91438" marT="6159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2307761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ext Box 1">
            <a:extLst>
              <a:ext uri="{FF2B5EF4-FFF2-40B4-BE49-F238E27FC236}">
                <a16:creationId xmlns:a16="http://schemas.microsoft.com/office/drawing/2014/main" id="{96A69030-FE5C-4B48-8B46-B5D6041427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0038" y="411163"/>
            <a:ext cx="8520112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rIns="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  <a:buSzPct val="100000"/>
            </a:pPr>
            <a:r>
              <a:rPr lang="ca-ES" altLang="ca-ES" sz="3600" b="1" dirty="0">
                <a:cs typeface="Arial" panose="020B0604020202020204" pitchFamily="34" charset="0"/>
              </a:rPr>
              <a:t>Programes de mobilitat - Ajuts</a:t>
            </a:r>
          </a:p>
        </p:txBody>
      </p:sp>
      <p:sp>
        <p:nvSpPr>
          <p:cNvPr id="39939" name="Text Box 2">
            <a:extLst>
              <a:ext uri="{FF2B5EF4-FFF2-40B4-BE49-F238E27FC236}">
                <a16:creationId xmlns:a16="http://schemas.microsoft.com/office/drawing/2014/main" id="{8F32C090-7E9D-4E74-9941-590E95FFD4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5463" y="1076325"/>
            <a:ext cx="8510587" cy="54483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/>
          <a:extLst/>
        </p:spPr>
        <p:txBody>
          <a:bodyPr lIns="0" tIns="0" rIns="0" bIns="0"/>
          <a:lstStyle>
            <a:lvl1pPr>
              <a:tabLst>
                <a:tab pos="731838" algn="l"/>
                <a:tab pos="1646238" algn="l"/>
                <a:tab pos="2560638" algn="l"/>
                <a:tab pos="3475038" algn="l"/>
                <a:tab pos="4389438" algn="l"/>
                <a:tab pos="5303838" algn="l"/>
                <a:tab pos="6218238" algn="l"/>
                <a:tab pos="7132638" algn="l"/>
                <a:tab pos="8047038" algn="l"/>
                <a:tab pos="8961438" algn="l"/>
                <a:tab pos="9875838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tabLst>
                <a:tab pos="731838" algn="l"/>
                <a:tab pos="1646238" algn="l"/>
                <a:tab pos="2560638" algn="l"/>
                <a:tab pos="3475038" algn="l"/>
                <a:tab pos="4389438" algn="l"/>
                <a:tab pos="5303838" algn="l"/>
                <a:tab pos="6218238" algn="l"/>
                <a:tab pos="7132638" algn="l"/>
                <a:tab pos="8047038" algn="l"/>
                <a:tab pos="8961438" algn="l"/>
                <a:tab pos="9875838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tabLst>
                <a:tab pos="731838" algn="l"/>
                <a:tab pos="1646238" algn="l"/>
                <a:tab pos="2560638" algn="l"/>
                <a:tab pos="3475038" algn="l"/>
                <a:tab pos="4389438" algn="l"/>
                <a:tab pos="5303838" algn="l"/>
                <a:tab pos="6218238" algn="l"/>
                <a:tab pos="7132638" algn="l"/>
                <a:tab pos="8047038" algn="l"/>
                <a:tab pos="8961438" algn="l"/>
                <a:tab pos="9875838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tabLst>
                <a:tab pos="731838" algn="l"/>
                <a:tab pos="1646238" algn="l"/>
                <a:tab pos="2560638" algn="l"/>
                <a:tab pos="3475038" algn="l"/>
                <a:tab pos="4389438" algn="l"/>
                <a:tab pos="5303838" algn="l"/>
                <a:tab pos="6218238" algn="l"/>
                <a:tab pos="7132638" algn="l"/>
                <a:tab pos="8047038" algn="l"/>
                <a:tab pos="8961438" algn="l"/>
                <a:tab pos="9875838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tabLst>
                <a:tab pos="731838" algn="l"/>
                <a:tab pos="1646238" algn="l"/>
                <a:tab pos="2560638" algn="l"/>
                <a:tab pos="3475038" algn="l"/>
                <a:tab pos="4389438" algn="l"/>
                <a:tab pos="5303838" algn="l"/>
                <a:tab pos="6218238" algn="l"/>
                <a:tab pos="7132638" algn="l"/>
                <a:tab pos="8047038" algn="l"/>
                <a:tab pos="8961438" algn="l"/>
                <a:tab pos="9875838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31838" algn="l"/>
                <a:tab pos="1646238" algn="l"/>
                <a:tab pos="2560638" algn="l"/>
                <a:tab pos="3475038" algn="l"/>
                <a:tab pos="4389438" algn="l"/>
                <a:tab pos="5303838" algn="l"/>
                <a:tab pos="6218238" algn="l"/>
                <a:tab pos="7132638" algn="l"/>
                <a:tab pos="8047038" algn="l"/>
                <a:tab pos="8961438" algn="l"/>
                <a:tab pos="9875838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31838" algn="l"/>
                <a:tab pos="1646238" algn="l"/>
                <a:tab pos="2560638" algn="l"/>
                <a:tab pos="3475038" algn="l"/>
                <a:tab pos="4389438" algn="l"/>
                <a:tab pos="5303838" algn="l"/>
                <a:tab pos="6218238" algn="l"/>
                <a:tab pos="7132638" algn="l"/>
                <a:tab pos="8047038" algn="l"/>
                <a:tab pos="8961438" algn="l"/>
                <a:tab pos="9875838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31838" algn="l"/>
                <a:tab pos="1646238" algn="l"/>
                <a:tab pos="2560638" algn="l"/>
                <a:tab pos="3475038" algn="l"/>
                <a:tab pos="4389438" algn="l"/>
                <a:tab pos="5303838" algn="l"/>
                <a:tab pos="6218238" algn="l"/>
                <a:tab pos="7132638" algn="l"/>
                <a:tab pos="8047038" algn="l"/>
                <a:tab pos="8961438" algn="l"/>
                <a:tab pos="9875838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31838" algn="l"/>
                <a:tab pos="1646238" algn="l"/>
                <a:tab pos="2560638" algn="l"/>
                <a:tab pos="3475038" algn="l"/>
                <a:tab pos="4389438" algn="l"/>
                <a:tab pos="5303838" algn="l"/>
                <a:tab pos="6218238" algn="l"/>
                <a:tab pos="7132638" algn="l"/>
                <a:tab pos="8047038" algn="l"/>
                <a:tab pos="8961438" algn="l"/>
                <a:tab pos="9875838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Aft>
                <a:spcPts val="1250"/>
              </a:spcAft>
              <a:buSzPct val="100000"/>
            </a:pPr>
            <a:r>
              <a:rPr lang="ca-ES" altLang="ca-ES" sz="2500" b="1" dirty="0">
                <a:cs typeface="Arial" panose="020B0604020202020204" pitchFamily="34" charset="0"/>
              </a:rPr>
              <a:t>CONVOCAT PER BANCO SANTANDER – Gestiona OI</a:t>
            </a:r>
          </a:p>
          <a:p>
            <a:pPr marL="342900" indent="-342900" eaLnBrk="1" hangingPunct="1">
              <a:spcAft>
                <a:spcPts val="1000"/>
              </a:spcAft>
              <a:buSzPct val="100000"/>
              <a:buFont typeface="Arial" panose="020B0604020202020204" pitchFamily="34" charset="0"/>
              <a:buChar char="•"/>
            </a:pPr>
            <a:r>
              <a:rPr lang="ca-ES" altLang="ca-ES" sz="2500" b="1" u="sng" dirty="0" err="1">
                <a:cs typeface="Arial" panose="020B0604020202020204" pitchFamily="34" charset="0"/>
              </a:rPr>
              <a:t>Becas</a:t>
            </a:r>
            <a:r>
              <a:rPr lang="ca-ES" altLang="ca-ES" sz="2500" b="1" u="sng" dirty="0">
                <a:cs typeface="Arial" panose="020B0604020202020204" pitchFamily="34" charset="0"/>
              </a:rPr>
              <a:t> Santander Erasmus 2022-23</a:t>
            </a:r>
            <a:r>
              <a:rPr lang="ca-ES" altLang="ca-ES" sz="2500" b="1" dirty="0">
                <a:cs typeface="Arial" panose="020B0604020202020204" pitchFamily="34" charset="0"/>
              </a:rPr>
              <a:t>   </a:t>
            </a:r>
            <a:endParaRPr lang="ca-ES" altLang="ca-ES" sz="2000" b="1" dirty="0">
              <a:cs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  <a:spcAft>
                <a:spcPts val="1000"/>
              </a:spcAft>
              <a:buSzPct val="100000"/>
            </a:pPr>
            <a:r>
              <a:rPr lang="ca-ES" altLang="ca-ES" sz="2000" b="1" dirty="0">
                <a:cs typeface="Arial" panose="020B0604020202020204" pitchFamily="34" charset="0"/>
              </a:rPr>
              <a:t>- Estudiants que vulguin fer mobilitat Erasmus+</a:t>
            </a:r>
          </a:p>
          <a:p>
            <a:pPr eaLnBrk="1" hangingPunct="1">
              <a:lnSpc>
                <a:spcPct val="90000"/>
              </a:lnSpc>
              <a:spcAft>
                <a:spcPts val="1000"/>
              </a:spcAft>
              <a:buSzPct val="100000"/>
            </a:pPr>
            <a:r>
              <a:rPr lang="ca-ES" altLang="ca-ES" sz="2000" b="1" dirty="0">
                <a:cs typeface="Arial" panose="020B0604020202020204" pitchFamily="34" charset="0"/>
              </a:rPr>
              <a:t>- Els estudiants HAN DE DEMANAR AQUEST AJUT a la plataforma del Santander </a:t>
            </a:r>
            <a:r>
              <a:rPr lang="ca-ES" altLang="ca-ES" sz="1700" b="1" u="sng" dirty="0">
                <a:solidFill>
                  <a:schemeClr val="accent1">
                    <a:lumMod val="75000"/>
                  </a:schemeClr>
                </a:solidFill>
                <a:cs typeface="Arial" panose="020B0604020202020204" pitchFamily="34" charset="0"/>
              </a:rPr>
              <a:t>(</a:t>
            </a:r>
            <a:r>
              <a:rPr lang="ca-ES" altLang="ca-ES" sz="1700" b="1" u="sng" dirty="0">
                <a:solidFill>
                  <a:srgbClr val="8FCBFF"/>
                </a:solidFill>
                <a:cs typeface="Arial" panose="020B0604020202020204" pitchFamily="34" charset="0"/>
                <a:hlinkClick r:id="rId3"/>
              </a:rPr>
              <a:t>http://app.becas-Santander.com/es/program/becas-Santander-estudios-Erasmus-2022-2023</a:t>
            </a:r>
            <a:r>
              <a:rPr lang="ca-ES" altLang="ca-ES" sz="1700" b="1" u="sng" dirty="0">
                <a:solidFill>
                  <a:schemeClr val="accent1">
                    <a:lumMod val="75000"/>
                  </a:schemeClr>
                </a:solidFill>
                <a:cs typeface="Arial" panose="020B0604020202020204" pitchFamily="34" charset="0"/>
              </a:rPr>
              <a:t>)</a:t>
            </a:r>
            <a:r>
              <a:rPr lang="ca-ES" altLang="ca-ES" sz="1700" b="1" dirty="0">
                <a:solidFill>
                  <a:srgbClr val="8FCBFF"/>
                </a:solidFill>
                <a:cs typeface="Arial" panose="020B0604020202020204" pitchFamily="34" charset="0"/>
              </a:rPr>
              <a:t> </a:t>
            </a:r>
            <a:r>
              <a:rPr lang="ca-ES" altLang="ca-ES" sz="2000" b="1" dirty="0">
                <a:cs typeface="Arial" panose="020B0604020202020204" pitchFamily="34" charset="0"/>
              </a:rPr>
              <a:t>fins 15/03/2022 a 23h</a:t>
            </a:r>
          </a:p>
          <a:p>
            <a:r>
              <a:rPr lang="ca-ES" sz="2000" b="1" dirty="0">
                <a:solidFill>
                  <a:srgbClr val="000000"/>
                </a:solidFill>
              </a:rPr>
              <a:t>- Atorgament segons mitjana expedient acadèmic el curs anterior </a:t>
            </a:r>
            <a:endParaRPr lang="ca-ES" altLang="ca-ES" sz="2000" b="1" dirty="0">
              <a:cs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  <a:spcAft>
                <a:spcPts val="1000"/>
              </a:spcAft>
              <a:buSzPct val="100000"/>
            </a:pPr>
            <a:endParaRPr lang="ca-ES" altLang="ca-ES" sz="2000" b="1" dirty="0">
              <a:cs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  <a:spcAft>
                <a:spcPts val="1000"/>
              </a:spcAft>
              <a:buSzPct val="100000"/>
            </a:pPr>
            <a:endParaRPr lang="ca-ES" altLang="ca-ES" sz="2000" b="1" dirty="0">
              <a:cs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  <a:spcAft>
                <a:spcPts val="1000"/>
              </a:spcAft>
              <a:buSzPct val="100000"/>
            </a:pPr>
            <a:endParaRPr lang="ca-ES" altLang="ca-ES" sz="2000" b="1" dirty="0">
              <a:cs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  <a:spcAft>
                <a:spcPts val="1000"/>
              </a:spcAft>
              <a:buSzPct val="100000"/>
            </a:pPr>
            <a:endParaRPr lang="ca-ES" altLang="ca-ES" sz="2000" b="1" dirty="0">
              <a:cs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  <a:spcAft>
                <a:spcPts val="1000"/>
              </a:spcAft>
              <a:buSzPct val="100000"/>
            </a:pPr>
            <a:endParaRPr lang="ca-ES" altLang="ca-ES" sz="2000" b="1" dirty="0">
              <a:cs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  <a:spcAft>
                <a:spcPts val="1000"/>
              </a:spcAft>
              <a:buSzPct val="100000"/>
            </a:pPr>
            <a:endParaRPr lang="ca-ES" altLang="ca-ES" sz="2000" b="1" dirty="0">
              <a:cs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  <a:spcAft>
                <a:spcPts val="1000"/>
              </a:spcAft>
              <a:buSzPct val="100000"/>
            </a:pPr>
            <a:r>
              <a:rPr lang="ca-ES" altLang="ca-ES" sz="2000" b="1" dirty="0">
                <a:cs typeface="Arial" panose="020B0604020202020204" pitchFamily="34" charset="0"/>
              </a:rPr>
              <a:t>Aquestes beques són COMPATIBLES amb l’ajut del SEPIE i </a:t>
            </a:r>
            <a:r>
              <a:rPr lang="ca-ES" altLang="ca-ES" sz="2000" b="1" dirty="0" err="1">
                <a:cs typeface="Arial" panose="020B0604020202020204" pitchFamily="34" charset="0"/>
              </a:rPr>
              <a:t>Mobint</a:t>
            </a:r>
            <a:r>
              <a:rPr lang="ca-ES" altLang="ca-ES" sz="2000" b="1" dirty="0">
                <a:cs typeface="Arial" panose="020B0604020202020204" pitchFamily="34" charset="0"/>
              </a:rPr>
              <a:t> (Generalitat)</a:t>
            </a:r>
          </a:p>
          <a:p>
            <a:pPr eaLnBrk="1" hangingPunct="1">
              <a:lnSpc>
                <a:spcPct val="90000"/>
              </a:lnSpc>
              <a:spcAft>
                <a:spcPts val="1000"/>
              </a:spcAft>
              <a:buSzPct val="100000"/>
            </a:pPr>
            <a:endParaRPr lang="ca-ES" altLang="ca-ES" sz="2000" b="1" dirty="0">
              <a:solidFill>
                <a:srgbClr val="8FCBFF"/>
              </a:solidFill>
              <a:cs typeface="Arial" panose="020B0604020202020204" pitchFamily="34" charset="0"/>
            </a:endParaRPr>
          </a:p>
        </p:txBody>
      </p:sp>
      <p:sp>
        <p:nvSpPr>
          <p:cNvPr id="39940" name="Text Box 3">
            <a:extLst>
              <a:ext uri="{FF2B5EF4-FFF2-40B4-BE49-F238E27FC236}">
                <a16:creationId xmlns:a16="http://schemas.microsoft.com/office/drawing/2014/main" id="{BF81D19E-01BA-4291-9C4C-2F15C0B927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84663" y="92075"/>
            <a:ext cx="4643437" cy="322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buSzPct val="100000"/>
            </a:pPr>
            <a:endParaRPr lang="ca-ES" altLang="ca-ES" sz="1500" b="1" i="1" dirty="0">
              <a:solidFill>
                <a:srgbClr val="FFFFFF"/>
              </a:solidFill>
              <a:cs typeface="Arial" panose="020B0604020202020204" pitchFamily="34" charset="0"/>
            </a:endParaRPr>
          </a:p>
        </p:txBody>
      </p:sp>
      <p:sp>
        <p:nvSpPr>
          <p:cNvPr id="39943" name="Oval 7">
            <a:extLst>
              <a:ext uri="{FF2B5EF4-FFF2-40B4-BE49-F238E27FC236}">
                <a16:creationId xmlns:a16="http://schemas.microsoft.com/office/drawing/2014/main" id="{A35375B7-D709-4DE5-9A48-A381CBA9E1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49914" y="1484785"/>
            <a:ext cx="2968624" cy="1080119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lIns="90000" tIns="46800" rIns="90000" bIns="46800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buSzPct val="100000"/>
            </a:pPr>
            <a:r>
              <a:rPr lang="ca-ES" altLang="ca-ES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Pagament 100%a l’inici de l’estada</a:t>
            </a:r>
          </a:p>
          <a:p>
            <a:pPr algn="ctr" eaLnBrk="1" hangingPunct="1">
              <a:buSzPct val="100000"/>
            </a:pPr>
            <a:r>
              <a:rPr lang="ca-ES" altLang="ca-ES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(cal tenir compte del Banco Santander)</a:t>
            </a:r>
          </a:p>
        </p:txBody>
      </p:sp>
      <p:graphicFrame>
        <p:nvGraphicFramePr>
          <p:cNvPr id="2" name="Taula 1">
            <a:extLst>
              <a:ext uri="{FF2B5EF4-FFF2-40B4-BE49-F238E27FC236}">
                <a16:creationId xmlns:a16="http://schemas.microsoft.com/office/drawing/2014/main" id="{AD6DF5CB-64B6-4938-91AC-8707F7B2001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3186312"/>
              </p:ext>
            </p:extLst>
          </p:nvPr>
        </p:nvGraphicFramePr>
        <p:xfrm>
          <a:off x="899592" y="3933056"/>
          <a:ext cx="7560840" cy="19740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4176">
                  <a:extLst>
                    <a:ext uri="{9D8B030D-6E8A-4147-A177-3AD203B41FA5}">
                      <a16:colId xmlns:a16="http://schemas.microsoft.com/office/drawing/2014/main" val="2798240440"/>
                    </a:ext>
                  </a:extLst>
                </a:gridCol>
                <a:gridCol w="5976664">
                  <a:extLst>
                    <a:ext uri="{9D8B030D-6E8A-4147-A177-3AD203B41FA5}">
                      <a16:colId xmlns:a16="http://schemas.microsoft.com/office/drawing/2014/main" val="3662636680"/>
                    </a:ext>
                  </a:extLst>
                </a:gridCol>
              </a:tblGrid>
              <a:tr h="648072">
                <a:tc>
                  <a:txBody>
                    <a:bodyPr/>
                    <a:lstStyle/>
                    <a:p>
                      <a:r>
                        <a:rPr lang="ca-ES" sz="1400" b="1" i="0" u="none" strike="noStrike" baseline="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19 BEQUES </a:t>
                      </a:r>
                      <a:r>
                        <a:rPr lang="ca-ES" sz="1400" b="0" i="0" u="none" strike="noStrike" baseline="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	</a:t>
                      </a:r>
                    </a:p>
                    <a:p>
                      <a:endParaRPr lang="ca-E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9D6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a-ES" sz="1600" b="1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Per estudiants de la UdG amb plaça Erasmus d’estudis 22/23 (Europa) </a:t>
                      </a:r>
                      <a:r>
                        <a:rPr lang="ca-ES" sz="1350" b="0" i="0" u="none" strike="noStrike" kern="1200" baseline="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9D6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0725502"/>
                  </a:ext>
                </a:extLst>
              </a:tr>
              <a:tr h="780940">
                <a:tc>
                  <a:txBody>
                    <a:bodyPr/>
                    <a:lstStyle/>
                    <a:p>
                      <a:r>
                        <a:rPr lang="ca-ES" sz="1400" b="1" i="0" u="none" strike="noStrike" baseline="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2 x 2.000€ 	</a:t>
                      </a:r>
                    </a:p>
                    <a:p>
                      <a:endParaRPr lang="ca-E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a-ES" sz="1400" b="1" i="0" u="none" strike="noStrike" baseline="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1 - Millor expedient acadèmic </a:t>
                      </a:r>
                    </a:p>
                    <a:p>
                      <a:r>
                        <a:rPr lang="es-ES" sz="1400" b="1" i="0" u="none" strike="noStrike" baseline="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2 - </a:t>
                      </a:r>
                      <a:r>
                        <a:rPr lang="es-ES" sz="1400" b="1" i="0" u="none" strike="noStrike" baseline="0" dirty="0" err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Millor</a:t>
                      </a:r>
                      <a:r>
                        <a:rPr lang="es-ES" sz="1400" b="1" i="0" u="none" strike="noStrike" baseline="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s-ES" sz="1400" b="1" i="0" u="none" strike="noStrike" baseline="0" dirty="0" err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expedient</a:t>
                      </a:r>
                      <a:r>
                        <a:rPr lang="es-ES" sz="1400" b="1" i="0" u="none" strike="noStrike" baseline="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s-ES" sz="1400" b="1" i="0" u="none" strike="noStrike" baseline="0" dirty="0" err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acadèmic</a:t>
                      </a:r>
                      <a:r>
                        <a:rPr lang="es-ES" sz="1400" b="1" i="0" u="none" strike="noStrike" baseline="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s-ES" sz="1400" b="1" i="0" u="none" strike="noStrike" baseline="0" dirty="0" err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amb</a:t>
                      </a:r>
                      <a:r>
                        <a:rPr lang="es-ES" sz="1400" b="1" i="0" u="none" strike="noStrike" baseline="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s-ES" sz="1400" b="1" i="0" u="none" strike="noStrike" baseline="0" dirty="0" err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acreditació</a:t>
                      </a:r>
                      <a:r>
                        <a:rPr lang="es-ES" sz="1400" b="1" i="0" u="none" strike="noStrike" baseline="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s-ES" sz="1400" b="1" i="0" u="none" strike="noStrike" baseline="0" dirty="0" err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discapacitat</a:t>
                      </a:r>
                      <a:r>
                        <a:rPr lang="es-ES" sz="1400" b="1" i="0" u="none" strike="noStrike" baseline="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 igual o superior al 33% 	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5834006"/>
                  </a:ext>
                </a:extLst>
              </a:tr>
              <a:tr h="545031">
                <a:tc>
                  <a:txBody>
                    <a:bodyPr/>
                    <a:lstStyle/>
                    <a:p>
                      <a:r>
                        <a:rPr lang="ca-ES" sz="1400" b="1" i="0" u="none" strike="noStrike" baseline="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17 x 500€ 	</a:t>
                      </a:r>
                    </a:p>
                    <a:p>
                      <a:endParaRPr lang="ca-E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b="1" i="0" u="none" strike="noStrike" baseline="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Per </a:t>
                      </a:r>
                      <a:r>
                        <a:rPr lang="fr-FR" sz="1400" b="1" i="0" u="none" strike="noStrike" baseline="0" dirty="0" err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als</a:t>
                      </a:r>
                      <a:r>
                        <a:rPr lang="fr-FR" sz="1400" b="1" i="0" u="none" strike="noStrike" baseline="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 </a:t>
                      </a:r>
                      <a:r>
                        <a:rPr lang="fr-FR" sz="1400" b="1" i="0" u="none" strike="noStrike" baseline="0" dirty="0" err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següents</a:t>
                      </a:r>
                      <a:r>
                        <a:rPr lang="fr-FR" sz="1400" b="1" i="0" u="none" strike="noStrike" baseline="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 17 </a:t>
                      </a:r>
                      <a:r>
                        <a:rPr lang="fr-FR" sz="1400" b="1" i="0" u="none" strike="noStrike" baseline="0" dirty="0" err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estudiants</a:t>
                      </a:r>
                      <a:r>
                        <a:rPr lang="fr-FR" sz="1400" b="1" i="0" u="none" strike="noStrike" baseline="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 </a:t>
                      </a:r>
                      <a:r>
                        <a:rPr lang="fr-FR" sz="1400" b="1" i="0" u="none" strike="noStrike" baseline="0" dirty="0" err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amb</a:t>
                      </a:r>
                      <a:r>
                        <a:rPr lang="fr-FR" sz="1400" b="1" i="0" u="none" strike="noStrike" baseline="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 </a:t>
                      </a:r>
                      <a:r>
                        <a:rPr lang="fr-FR" sz="1400" b="1" i="0" u="none" strike="noStrike" baseline="0" dirty="0" err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millors</a:t>
                      </a:r>
                      <a:r>
                        <a:rPr lang="fr-FR" sz="1400" b="1" i="0" u="none" strike="noStrike" baseline="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 </a:t>
                      </a:r>
                      <a:r>
                        <a:rPr lang="fr-FR" sz="1400" b="1" i="0" u="none" strike="noStrike" baseline="0" dirty="0" err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mitjanes</a:t>
                      </a:r>
                      <a:r>
                        <a:rPr lang="fr-FR" sz="1400" b="1" i="0" u="none" strike="noStrike" baseline="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 d’</a:t>
                      </a:r>
                      <a:r>
                        <a:rPr lang="fr-FR" sz="1400" b="1" i="0" u="none" strike="noStrike" baseline="0" dirty="0" err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expedient</a:t>
                      </a:r>
                      <a:r>
                        <a:rPr lang="fr-FR" sz="1400" b="1" i="0" u="none" strike="noStrike" baseline="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 	</a:t>
                      </a:r>
                    </a:p>
                    <a:p>
                      <a:endParaRPr lang="ca-E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3476683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ext Box 1">
            <a:extLst>
              <a:ext uri="{FF2B5EF4-FFF2-40B4-BE49-F238E27FC236}">
                <a16:creationId xmlns:a16="http://schemas.microsoft.com/office/drawing/2014/main" id="{DB81D0BF-06FA-4260-98DF-221D53BE2D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0038" y="411163"/>
            <a:ext cx="8520112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rIns="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  <a:buSzPct val="100000"/>
            </a:pPr>
            <a:r>
              <a:rPr lang="ca-ES" altLang="ca-ES" sz="3600" b="1" dirty="0">
                <a:cs typeface="Arial" panose="020B0604020202020204" pitchFamily="34" charset="0"/>
              </a:rPr>
              <a:t>Programes de mobilitat - Ajuts</a:t>
            </a:r>
          </a:p>
        </p:txBody>
      </p:sp>
      <p:sp>
        <p:nvSpPr>
          <p:cNvPr id="41987" name="Text Box 2">
            <a:extLst>
              <a:ext uri="{FF2B5EF4-FFF2-40B4-BE49-F238E27FC236}">
                <a16:creationId xmlns:a16="http://schemas.microsoft.com/office/drawing/2014/main" id="{85B3CCDE-A5C9-4C31-B54A-8503A39877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188" y="1125538"/>
            <a:ext cx="8064500" cy="518318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/>
          <a:extLst/>
        </p:spPr>
        <p:txBody>
          <a:bodyPr lIns="0" tIns="0" rIns="0" bIns="0"/>
          <a:lstStyle>
            <a:lvl1pPr>
              <a:tabLst>
                <a:tab pos="731838" algn="l"/>
                <a:tab pos="1646238" algn="l"/>
                <a:tab pos="2560638" algn="l"/>
                <a:tab pos="3475038" algn="l"/>
                <a:tab pos="4389438" algn="l"/>
                <a:tab pos="5303838" algn="l"/>
                <a:tab pos="6218238" algn="l"/>
                <a:tab pos="7132638" algn="l"/>
                <a:tab pos="8047038" algn="l"/>
                <a:tab pos="8961438" algn="l"/>
                <a:tab pos="9875838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tabLst>
                <a:tab pos="731838" algn="l"/>
                <a:tab pos="1646238" algn="l"/>
                <a:tab pos="2560638" algn="l"/>
                <a:tab pos="3475038" algn="l"/>
                <a:tab pos="4389438" algn="l"/>
                <a:tab pos="5303838" algn="l"/>
                <a:tab pos="6218238" algn="l"/>
                <a:tab pos="7132638" algn="l"/>
                <a:tab pos="8047038" algn="l"/>
                <a:tab pos="8961438" algn="l"/>
                <a:tab pos="9875838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tabLst>
                <a:tab pos="731838" algn="l"/>
                <a:tab pos="1646238" algn="l"/>
                <a:tab pos="2560638" algn="l"/>
                <a:tab pos="3475038" algn="l"/>
                <a:tab pos="4389438" algn="l"/>
                <a:tab pos="5303838" algn="l"/>
                <a:tab pos="6218238" algn="l"/>
                <a:tab pos="7132638" algn="l"/>
                <a:tab pos="8047038" algn="l"/>
                <a:tab pos="8961438" algn="l"/>
                <a:tab pos="9875838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tabLst>
                <a:tab pos="731838" algn="l"/>
                <a:tab pos="1646238" algn="l"/>
                <a:tab pos="2560638" algn="l"/>
                <a:tab pos="3475038" algn="l"/>
                <a:tab pos="4389438" algn="l"/>
                <a:tab pos="5303838" algn="l"/>
                <a:tab pos="6218238" algn="l"/>
                <a:tab pos="7132638" algn="l"/>
                <a:tab pos="8047038" algn="l"/>
                <a:tab pos="8961438" algn="l"/>
                <a:tab pos="9875838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tabLst>
                <a:tab pos="731838" algn="l"/>
                <a:tab pos="1646238" algn="l"/>
                <a:tab pos="2560638" algn="l"/>
                <a:tab pos="3475038" algn="l"/>
                <a:tab pos="4389438" algn="l"/>
                <a:tab pos="5303838" algn="l"/>
                <a:tab pos="6218238" algn="l"/>
                <a:tab pos="7132638" algn="l"/>
                <a:tab pos="8047038" algn="l"/>
                <a:tab pos="8961438" algn="l"/>
                <a:tab pos="9875838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31838" algn="l"/>
                <a:tab pos="1646238" algn="l"/>
                <a:tab pos="2560638" algn="l"/>
                <a:tab pos="3475038" algn="l"/>
                <a:tab pos="4389438" algn="l"/>
                <a:tab pos="5303838" algn="l"/>
                <a:tab pos="6218238" algn="l"/>
                <a:tab pos="7132638" algn="l"/>
                <a:tab pos="8047038" algn="l"/>
                <a:tab pos="8961438" algn="l"/>
                <a:tab pos="9875838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31838" algn="l"/>
                <a:tab pos="1646238" algn="l"/>
                <a:tab pos="2560638" algn="l"/>
                <a:tab pos="3475038" algn="l"/>
                <a:tab pos="4389438" algn="l"/>
                <a:tab pos="5303838" algn="l"/>
                <a:tab pos="6218238" algn="l"/>
                <a:tab pos="7132638" algn="l"/>
                <a:tab pos="8047038" algn="l"/>
                <a:tab pos="8961438" algn="l"/>
                <a:tab pos="9875838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31838" algn="l"/>
                <a:tab pos="1646238" algn="l"/>
                <a:tab pos="2560638" algn="l"/>
                <a:tab pos="3475038" algn="l"/>
                <a:tab pos="4389438" algn="l"/>
                <a:tab pos="5303838" algn="l"/>
                <a:tab pos="6218238" algn="l"/>
                <a:tab pos="7132638" algn="l"/>
                <a:tab pos="8047038" algn="l"/>
                <a:tab pos="8961438" algn="l"/>
                <a:tab pos="9875838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31838" algn="l"/>
                <a:tab pos="1646238" algn="l"/>
                <a:tab pos="2560638" algn="l"/>
                <a:tab pos="3475038" algn="l"/>
                <a:tab pos="4389438" algn="l"/>
                <a:tab pos="5303838" algn="l"/>
                <a:tab pos="6218238" algn="l"/>
                <a:tab pos="7132638" algn="l"/>
                <a:tab pos="8047038" algn="l"/>
                <a:tab pos="8961438" algn="l"/>
                <a:tab pos="9875838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Aft>
                <a:spcPts val="900"/>
              </a:spcAft>
              <a:buSzPct val="100000"/>
            </a:pPr>
            <a:r>
              <a:rPr lang="ca-ES" altLang="ca-ES" sz="2500" b="1" dirty="0">
                <a:cs typeface="Arial" panose="020B0604020202020204" pitchFamily="34" charset="0"/>
              </a:rPr>
              <a:t>CONVOCAT i GESTIONAT PER AGAUR </a:t>
            </a:r>
            <a:r>
              <a:rPr lang="ca-ES" altLang="ca-ES" b="1" dirty="0">
                <a:cs typeface="Arial" panose="020B0604020202020204" pitchFamily="34" charset="0"/>
              </a:rPr>
              <a:t>(Generalitat de Catalunya)</a:t>
            </a:r>
          </a:p>
          <a:p>
            <a:pPr marL="342900" indent="-342900" eaLnBrk="1" hangingPunct="1">
              <a:spcAft>
                <a:spcPts val="1000"/>
              </a:spcAft>
              <a:buSzPct val="100000"/>
              <a:buFont typeface="Arial" panose="020B0604020202020204" pitchFamily="34" charset="0"/>
              <a:buChar char="•"/>
            </a:pPr>
            <a:r>
              <a:rPr lang="ca-ES" altLang="ca-ES" sz="2500" b="1" dirty="0">
                <a:cs typeface="Arial" panose="020B0604020202020204" pitchFamily="34" charset="0"/>
              </a:rPr>
              <a:t>Ajut MOBINT-MIF </a:t>
            </a:r>
            <a:endParaRPr lang="ca-ES" altLang="ca-ES" sz="2000" b="1" dirty="0">
              <a:cs typeface="Arial" panose="020B0604020202020204" pitchFamily="34" charset="0"/>
            </a:endParaRPr>
          </a:p>
          <a:p>
            <a:pPr eaLnBrk="1" hangingPunct="1">
              <a:spcAft>
                <a:spcPts val="1000"/>
              </a:spcAft>
              <a:buSzPct val="100000"/>
            </a:pPr>
            <a:r>
              <a:rPr lang="ca-ES" altLang="ca-E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eaLnBrk="1" hangingPunct="1">
              <a:spcAft>
                <a:spcPts val="1000"/>
              </a:spcAft>
              <a:buSzPct val="100000"/>
            </a:pPr>
            <a:r>
              <a:rPr lang="ca-ES" altLang="ca-ES" sz="2000" b="1" dirty="0">
                <a:latin typeface="Arial" panose="020B0604020202020204" pitchFamily="34" charset="0"/>
                <a:cs typeface="Arial" panose="020B0604020202020204" pitchFamily="34" charset="0"/>
              </a:rPr>
              <a:t>-Modalitat A: </a:t>
            </a:r>
          </a:p>
          <a:p>
            <a:pPr eaLnBrk="1" hangingPunct="1">
              <a:spcAft>
                <a:spcPts val="1000"/>
              </a:spcAft>
              <a:buSzPct val="100000"/>
            </a:pPr>
            <a:r>
              <a:rPr lang="ca-ES" altLang="ca-ES" sz="2000" b="1" dirty="0">
                <a:latin typeface="Arial" panose="020B0604020202020204" pitchFamily="34" charset="0"/>
                <a:cs typeface="Arial" panose="020B0604020202020204" pitchFamily="34" charset="0"/>
              </a:rPr>
              <a:t>Mobilitats Erasmus+ (estudis)</a:t>
            </a:r>
          </a:p>
          <a:p>
            <a:pPr eaLnBrk="1" hangingPunct="1">
              <a:spcAft>
                <a:spcPts val="1000"/>
              </a:spcAft>
              <a:buSzPct val="100000"/>
            </a:pPr>
            <a:r>
              <a:rPr lang="ca-ES" altLang="ca-ES" sz="2000" b="1" dirty="0">
                <a:latin typeface="Arial" panose="020B0604020202020204" pitchFamily="34" charset="0"/>
                <a:cs typeface="Arial" panose="020B0604020202020204" pitchFamily="34" charset="0"/>
              </a:rPr>
              <a:t>-Modalitat B: </a:t>
            </a:r>
          </a:p>
          <a:p>
            <a:pPr eaLnBrk="1" hangingPunct="1">
              <a:spcAft>
                <a:spcPts val="1000"/>
              </a:spcAft>
              <a:buSzPct val="100000"/>
            </a:pPr>
            <a:r>
              <a:rPr lang="ca-ES" altLang="ca-ES" sz="2000" b="1" dirty="0">
                <a:latin typeface="Arial" panose="020B0604020202020204" pitchFamily="34" charset="0"/>
                <a:cs typeface="Arial" panose="020B0604020202020204" pitchFamily="34" charset="0"/>
              </a:rPr>
              <a:t>Mobilitats internacionals que NO siguin Erasmus+ (Prometeu)</a:t>
            </a:r>
          </a:p>
          <a:p>
            <a:pPr eaLnBrk="1" hangingPunct="1">
              <a:spcAft>
                <a:spcPts val="1000"/>
              </a:spcAft>
              <a:buSzPct val="100000"/>
            </a:pPr>
            <a:r>
              <a:rPr lang="ca-ES" altLang="ca-ES" sz="2000" dirty="0">
                <a:latin typeface="Arial" panose="020B0604020202020204" pitchFamily="34" charset="0"/>
                <a:cs typeface="Arial" panose="020B0604020202020204" pitchFamily="34" charset="0"/>
              </a:rPr>
              <a:t>-Modalitat C: </a:t>
            </a:r>
          </a:p>
          <a:p>
            <a:pPr eaLnBrk="1" hangingPunct="1">
              <a:spcAft>
                <a:spcPts val="1000"/>
              </a:spcAft>
              <a:buSzPct val="100000"/>
            </a:pPr>
            <a:r>
              <a:rPr lang="ca-ES" altLang="ca-ES" sz="2000" dirty="0">
                <a:latin typeface="Arial" panose="020B0604020202020204" pitchFamily="34" charset="0"/>
                <a:cs typeface="Arial" panose="020B0604020202020204" pitchFamily="34" charset="0"/>
              </a:rPr>
              <a:t>Mobilitats internacionals en el marc del Programa de millora i innovació en la formació de mestres de les universitats catalanes.</a:t>
            </a:r>
          </a:p>
          <a:p>
            <a:pPr eaLnBrk="1" hangingPunct="1">
              <a:spcAft>
                <a:spcPts val="1000"/>
              </a:spcAft>
              <a:buSzPct val="100000"/>
            </a:pPr>
            <a:endParaRPr lang="ca-ES" altLang="ca-ES" sz="2000" b="1" u="sng" dirty="0">
              <a:solidFill>
                <a:srgbClr val="FFFFFF"/>
              </a:solidFill>
              <a:cs typeface="Arial" panose="020B0604020202020204" pitchFamily="34" charset="0"/>
            </a:endParaRPr>
          </a:p>
          <a:p>
            <a:pPr eaLnBrk="1" hangingPunct="1">
              <a:spcAft>
                <a:spcPts val="1000"/>
              </a:spcAft>
              <a:buClr>
                <a:srgbClr val="FFFFFF"/>
              </a:buClr>
              <a:buSzPct val="100000"/>
              <a:buFont typeface="Calibri" panose="020F0502020204030204" pitchFamily="34" charset="0"/>
              <a:buNone/>
            </a:pPr>
            <a:endParaRPr lang="ca-ES" altLang="ca-ES" sz="2000" b="1" u="sng" dirty="0">
              <a:solidFill>
                <a:srgbClr val="FFFFFF"/>
              </a:solidFill>
              <a:cs typeface="Arial" panose="020B0604020202020204" pitchFamily="34" charset="0"/>
            </a:endParaRPr>
          </a:p>
          <a:p>
            <a:pPr eaLnBrk="1" hangingPunct="1">
              <a:spcAft>
                <a:spcPts val="1000"/>
              </a:spcAft>
              <a:buClr>
                <a:srgbClr val="FFFFFF"/>
              </a:buClr>
              <a:buSzPct val="100000"/>
              <a:buFont typeface="Calibri" panose="020F0502020204030204" pitchFamily="34" charset="0"/>
              <a:buNone/>
            </a:pPr>
            <a:endParaRPr lang="ca-ES" altLang="ca-ES" sz="2000" b="1" u="sng" dirty="0">
              <a:solidFill>
                <a:srgbClr val="FFFFFF"/>
              </a:solidFill>
              <a:cs typeface="Arial" panose="020B0604020202020204" pitchFamily="34" charset="0"/>
            </a:endParaRPr>
          </a:p>
          <a:p>
            <a:pPr eaLnBrk="1" hangingPunct="1">
              <a:spcAft>
                <a:spcPts val="1000"/>
              </a:spcAft>
              <a:buClr>
                <a:srgbClr val="FFFFFF"/>
              </a:buClr>
              <a:buSzPct val="100000"/>
              <a:buFont typeface="Calibri" panose="020F0502020204030204" pitchFamily="34" charset="0"/>
              <a:buNone/>
            </a:pPr>
            <a:endParaRPr lang="ca-ES" altLang="ca-ES" sz="2000" b="1" u="sng" dirty="0">
              <a:solidFill>
                <a:srgbClr val="FFFFFF"/>
              </a:solidFill>
              <a:cs typeface="Arial" panose="020B0604020202020204" pitchFamily="34" charset="0"/>
            </a:endParaRPr>
          </a:p>
          <a:p>
            <a:pPr eaLnBrk="1" hangingPunct="1">
              <a:spcAft>
                <a:spcPts val="1000"/>
              </a:spcAft>
              <a:buSzPct val="100000"/>
            </a:pPr>
            <a:endParaRPr lang="ca-ES" altLang="ca-ES" sz="2000" b="1" u="sng" dirty="0">
              <a:solidFill>
                <a:srgbClr val="FFFFFF"/>
              </a:solidFill>
              <a:cs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  <a:spcAft>
                <a:spcPts val="1600"/>
              </a:spcAft>
              <a:buSzPct val="100000"/>
            </a:pPr>
            <a:endParaRPr lang="ca-ES" altLang="ca-ES" sz="3200" b="1" dirty="0">
              <a:solidFill>
                <a:srgbClr val="8FCBFF"/>
              </a:solidFill>
              <a:cs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  <a:spcAft>
                <a:spcPts val="1600"/>
              </a:spcAft>
              <a:buSzPct val="100000"/>
            </a:pPr>
            <a:endParaRPr lang="ca-ES" altLang="ca-ES" sz="3200" b="1" dirty="0">
              <a:solidFill>
                <a:srgbClr val="8FCBFF"/>
              </a:solidFill>
              <a:cs typeface="Arial" panose="020B0604020202020204" pitchFamily="34" charset="0"/>
            </a:endParaRPr>
          </a:p>
        </p:txBody>
      </p:sp>
      <p:sp>
        <p:nvSpPr>
          <p:cNvPr id="41988" name="Text Box 4">
            <a:extLst>
              <a:ext uri="{FF2B5EF4-FFF2-40B4-BE49-F238E27FC236}">
                <a16:creationId xmlns:a16="http://schemas.microsoft.com/office/drawing/2014/main" id="{35838B97-DAB5-47E9-9992-BA182D843B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00563" y="92075"/>
            <a:ext cx="4427537" cy="322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buSzPct val="100000"/>
            </a:pPr>
            <a:endParaRPr lang="ca-ES" altLang="ca-ES" sz="1500" b="1" i="1" dirty="0">
              <a:solidFill>
                <a:srgbClr val="FFFFFF"/>
              </a:solidFill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ext Box 1">
            <a:extLst>
              <a:ext uri="{FF2B5EF4-FFF2-40B4-BE49-F238E27FC236}">
                <a16:creationId xmlns:a16="http://schemas.microsoft.com/office/drawing/2014/main" id="{D0F3F4C7-17D4-4016-B30D-7C25ECE882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0038" y="411163"/>
            <a:ext cx="8520112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rIns="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  <a:buSzPct val="100000"/>
            </a:pPr>
            <a:r>
              <a:rPr lang="ca-ES" altLang="ca-ES" sz="3600" b="1" dirty="0">
                <a:cs typeface="Arial" panose="020B0604020202020204" pitchFamily="34" charset="0"/>
              </a:rPr>
              <a:t>Programes de mobilitat - Ajuts</a:t>
            </a:r>
          </a:p>
        </p:txBody>
      </p:sp>
      <p:sp>
        <p:nvSpPr>
          <p:cNvPr id="44035" name="Text Box 2">
            <a:extLst>
              <a:ext uri="{FF2B5EF4-FFF2-40B4-BE49-F238E27FC236}">
                <a16:creationId xmlns:a16="http://schemas.microsoft.com/office/drawing/2014/main" id="{6F04E8E3-EFAA-496E-A856-57313588DF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188" y="1125538"/>
            <a:ext cx="8064500" cy="518318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/>
          <a:extLst/>
        </p:spPr>
        <p:txBody>
          <a:bodyPr lIns="0" tIns="0" rIns="0" bIns="0"/>
          <a:lstStyle>
            <a:lvl1pPr>
              <a:tabLst>
                <a:tab pos="731838" algn="l"/>
                <a:tab pos="1646238" algn="l"/>
                <a:tab pos="2560638" algn="l"/>
                <a:tab pos="3475038" algn="l"/>
                <a:tab pos="4389438" algn="l"/>
                <a:tab pos="5303838" algn="l"/>
                <a:tab pos="6218238" algn="l"/>
                <a:tab pos="7132638" algn="l"/>
                <a:tab pos="8047038" algn="l"/>
                <a:tab pos="8961438" algn="l"/>
                <a:tab pos="9875838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tabLst>
                <a:tab pos="731838" algn="l"/>
                <a:tab pos="1646238" algn="l"/>
                <a:tab pos="2560638" algn="l"/>
                <a:tab pos="3475038" algn="l"/>
                <a:tab pos="4389438" algn="l"/>
                <a:tab pos="5303838" algn="l"/>
                <a:tab pos="6218238" algn="l"/>
                <a:tab pos="7132638" algn="l"/>
                <a:tab pos="8047038" algn="l"/>
                <a:tab pos="8961438" algn="l"/>
                <a:tab pos="9875838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tabLst>
                <a:tab pos="731838" algn="l"/>
                <a:tab pos="1646238" algn="l"/>
                <a:tab pos="2560638" algn="l"/>
                <a:tab pos="3475038" algn="l"/>
                <a:tab pos="4389438" algn="l"/>
                <a:tab pos="5303838" algn="l"/>
                <a:tab pos="6218238" algn="l"/>
                <a:tab pos="7132638" algn="l"/>
                <a:tab pos="8047038" algn="l"/>
                <a:tab pos="8961438" algn="l"/>
                <a:tab pos="9875838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tabLst>
                <a:tab pos="731838" algn="l"/>
                <a:tab pos="1646238" algn="l"/>
                <a:tab pos="2560638" algn="l"/>
                <a:tab pos="3475038" algn="l"/>
                <a:tab pos="4389438" algn="l"/>
                <a:tab pos="5303838" algn="l"/>
                <a:tab pos="6218238" algn="l"/>
                <a:tab pos="7132638" algn="l"/>
                <a:tab pos="8047038" algn="l"/>
                <a:tab pos="8961438" algn="l"/>
                <a:tab pos="9875838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tabLst>
                <a:tab pos="731838" algn="l"/>
                <a:tab pos="1646238" algn="l"/>
                <a:tab pos="2560638" algn="l"/>
                <a:tab pos="3475038" algn="l"/>
                <a:tab pos="4389438" algn="l"/>
                <a:tab pos="5303838" algn="l"/>
                <a:tab pos="6218238" algn="l"/>
                <a:tab pos="7132638" algn="l"/>
                <a:tab pos="8047038" algn="l"/>
                <a:tab pos="8961438" algn="l"/>
                <a:tab pos="9875838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31838" algn="l"/>
                <a:tab pos="1646238" algn="l"/>
                <a:tab pos="2560638" algn="l"/>
                <a:tab pos="3475038" algn="l"/>
                <a:tab pos="4389438" algn="l"/>
                <a:tab pos="5303838" algn="l"/>
                <a:tab pos="6218238" algn="l"/>
                <a:tab pos="7132638" algn="l"/>
                <a:tab pos="8047038" algn="l"/>
                <a:tab pos="8961438" algn="l"/>
                <a:tab pos="9875838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31838" algn="l"/>
                <a:tab pos="1646238" algn="l"/>
                <a:tab pos="2560638" algn="l"/>
                <a:tab pos="3475038" algn="l"/>
                <a:tab pos="4389438" algn="l"/>
                <a:tab pos="5303838" algn="l"/>
                <a:tab pos="6218238" algn="l"/>
                <a:tab pos="7132638" algn="l"/>
                <a:tab pos="8047038" algn="l"/>
                <a:tab pos="8961438" algn="l"/>
                <a:tab pos="9875838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31838" algn="l"/>
                <a:tab pos="1646238" algn="l"/>
                <a:tab pos="2560638" algn="l"/>
                <a:tab pos="3475038" algn="l"/>
                <a:tab pos="4389438" algn="l"/>
                <a:tab pos="5303838" algn="l"/>
                <a:tab pos="6218238" algn="l"/>
                <a:tab pos="7132638" algn="l"/>
                <a:tab pos="8047038" algn="l"/>
                <a:tab pos="8961438" algn="l"/>
                <a:tab pos="9875838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31838" algn="l"/>
                <a:tab pos="1646238" algn="l"/>
                <a:tab pos="2560638" algn="l"/>
                <a:tab pos="3475038" algn="l"/>
                <a:tab pos="4389438" algn="l"/>
                <a:tab pos="5303838" algn="l"/>
                <a:tab pos="6218238" algn="l"/>
                <a:tab pos="7132638" algn="l"/>
                <a:tab pos="8047038" algn="l"/>
                <a:tab pos="8961438" algn="l"/>
                <a:tab pos="9875838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Aft>
                <a:spcPts val="900"/>
              </a:spcAft>
              <a:buSzPct val="100000"/>
            </a:pPr>
            <a:r>
              <a:rPr lang="ca-ES" altLang="ca-ES" sz="2500" b="1" dirty="0">
                <a:cs typeface="Arial" panose="020B0604020202020204" pitchFamily="34" charset="0"/>
              </a:rPr>
              <a:t>CONVOCAT i GESTIONAT PER AGAUR </a:t>
            </a:r>
            <a:r>
              <a:rPr lang="ca-ES" altLang="ca-ES" b="1" dirty="0">
                <a:cs typeface="Arial" panose="020B0604020202020204" pitchFamily="34" charset="0"/>
              </a:rPr>
              <a:t>(Generalitat de Catalunya)</a:t>
            </a:r>
          </a:p>
          <a:p>
            <a:pPr marL="342900" indent="-342900" eaLnBrk="1" hangingPunct="1">
              <a:spcAft>
                <a:spcPts val="900"/>
              </a:spcAft>
              <a:buSzPct val="100000"/>
              <a:buFont typeface="Arial" panose="020B0604020202020204" pitchFamily="34" charset="0"/>
              <a:buChar char="•"/>
            </a:pPr>
            <a:r>
              <a:rPr lang="ca-ES" altLang="ca-ES" sz="2500" b="1" dirty="0">
                <a:cs typeface="Arial" panose="020B0604020202020204" pitchFamily="34" charset="0"/>
              </a:rPr>
              <a:t>Ajut MOBINT-MIF </a:t>
            </a:r>
            <a:r>
              <a:rPr lang="ca-ES" altLang="ca-ES" b="1" dirty="0">
                <a:cs typeface="Arial" panose="020B0604020202020204" pitchFamily="34" charset="0"/>
              </a:rPr>
              <a:t>(segueix)</a:t>
            </a:r>
          </a:p>
          <a:p>
            <a:pPr eaLnBrk="1" hangingPunct="1">
              <a:spcAft>
                <a:spcPts val="900"/>
              </a:spcAft>
              <a:buSzPct val="100000"/>
            </a:pPr>
            <a:endParaRPr lang="ca-ES" altLang="ca-ES" b="1" dirty="0">
              <a:cs typeface="Arial" panose="020B0604020202020204" pitchFamily="34" charset="0"/>
            </a:endParaRPr>
          </a:p>
          <a:p>
            <a:pPr eaLnBrk="1" hangingPunct="1">
              <a:spcAft>
                <a:spcPts val="900"/>
              </a:spcAft>
              <a:buSzPct val="100000"/>
            </a:pPr>
            <a:r>
              <a:rPr lang="ca-ES" altLang="ca-ES" b="1" dirty="0">
                <a:cs typeface="Arial" panose="020B0604020202020204" pitchFamily="34" charset="0"/>
              </a:rPr>
              <a:t>- Els estudiants HAN DE DEMANAR AQUEST AJUT seguint les instruccions de l’AGAUR</a:t>
            </a:r>
          </a:p>
          <a:p>
            <a:pPr eaLnBrk="1" hangingPunct="1">
              <a:spcAft>
                <a:spcPts val="900"/>
              </a:spcAft>
              <a:buSzPct val="100000"/>
              <a:buFont typeface="Times New Roman" panose="02020603050405020304" pitchFamily="18" charset="0"/>
              <a:buNone/>
            </a:pPr>
            <a:r>
              <a:rPr lang="ca-ES" altLang="ca-ES" b="1" dirty="0">
                <a:cs typeface="Arial" panose="020B0604020202020204" pitchFamily="34" charset="0"/>
              </a:rPr>
              <a:t>- Estudiants participants en un programa de mobilitat</a:t>
            </a:r>
          </a:p>
          <a:p>
            <a:pPr eaLnBrk="1" hangingPunct="1">
              <a:spcAft>
                <a:spcPts val="900"/>
              </a:spcAft>
              <a:buSzPct val="100000"/>
            </a:pPr>
            <a:r>
              <a:rPr lang="ca-ES" altLang="ca-ES" b="1" dirty="0">
                <a:cs typeface="Arial" panose="020B0604020202020204" pitchFamily="34" charset="0"/>
              </a:rPr>
              <a:t>- OI facilita al </a:t>
            </a:r>
            <a:r>
              <a:rPr lang="ca-ES" altLang="ca-ES" b="1" dirty="0" err="1">
                <a:cs typeface="Arial" panose="020B0604020202020204" pitchFamily="34" charset="0"/>
              </a:rPr>
              <a:t>Mobout</a:t>
            </a:r>
            <a:r>
              <a:rPr lang="ca-ES" altLang="ca-ES" b="1" dirty="0">
                <a:cs typeface="Arial" panose="020B0604020202020204" pitchFamily="34" charset="0"/>
              </a:rPr>
              <a:t> credencial amb dades de la mobilitat i acadèmiques per adjuntar a la sol·licitud</a:t>
            </a:r>
          </a:p>
          <a:p>
            <a:pPr eaLnBrk="1" hangingPunct="1">
              <a:spcAft>
                <a:spcPts val="900"/>
              </a:spcAft>
              <a:buSzPct val="100000"/>
            </a:pPr>
            <a:r>
              <a:rPr lang="ca-ES" altLang="ca-ES" b="1" dirty="0">
                <a:cs typeface="Arial" panose="020B0604020202020204" pitchFamily="34" charset="0"/>
              </a:rPr>
              <a:t>- Certificat acreditant llengua de docència destí (mínim B2)</a:t>
            </a:r>
          </a:p>
          <a:p>
            <a:pPr eaLnBrk="1" hangingPunct="1">
              <a:spcAft>
                <a:spcPts val="900"/>
              </a:spcAft>
              <a:buSzPct val="100000"/>
            </a:pPr>
            <a:endParaRPr lang="ca-ES" altLang="ca-ES" b="1" dirty="0">
              <a:solidFill>
                <a:srgbClr val="8FCBFF"/>
              </a:solidFill>
              <a:cs typeface="Arial" panose="020B0604020202020204" pitchFamily="34" charset="0"/>
            </a:endParaRPr>
          </a:p>
          <a:p>
            <a:pPr eaLnBrk="1" hangingPunct="1">
              <a:spcAft>
                <a:spcPts val="1250"/>
              </a:spcAft>
              <a:buSzPct val="100000"/>
            </a:pPr>
            <a:r>
              <a:rPr lang="ca-ES" altLang="ca-ES" sz="2500" b="1" dirty="0">
                <a:cs typeface="Arial" panose="020B0604020202020204" pitchFamily="34" charset="0"/>
              </a:rPr>
              <a:t>Ajut 2021-22: 200€/mes màxim 6 mesos</a:t>
            </a:r>
          </a:p>
          <a:p>
            <a:pPr eaLnBrk="1" hangingPunct="1">
              <a:spcAft>
                <a:spcPts val="1000"/>
              </a:spcAft>
              <a:buSzPct val="100000"/>
            </a:pPr>
            <a:r>
              <a:rPr lang="ca-ES" altLang="ca-ES" sz="2000" b="1" dirty="0">
                <a:cs typeface="Arial" panose="020B0604020202020204" pitchFamily="34" charset="0"/>
              </a:rPr>
              <a:t>Aquest ajut és COMPATIBLE amb ajut SEPIE i beques del Banco Santander</a:t>
            </a:r>
          </a:p>
          <a:p>
            <a:pPr eaLnBrk="1" hangingPunct="1">
              <a:spcAft>
                <a:spcPts val="1000"/>
              </a:spcAft>
              <a:buSzPct val="100000"/>
            </a:pPr>
            <a:r>
              <a:rPr lang="ca-ES" altLang="ca-ES" sz="2000" b="1" dirty="0">
                <a:cs typeface="Arial" panose="020B0604020202020204" pitchFamily="34" charset="0"/>
              </a:rPr>
              <a:t>Període de </a:t>
            </a:r>
            <a:r>
              <a:rPr lang="ca-ES" altLang="ca-ES" sz="2000" b="1" dirty="0" err="1">
                <a:cs typeface="Arial" panose="020B0604020202020204" pitchFamily="34" charset="0"/>
              </a:rPr>
              <a:t>sol.licituds</a:t>
            </a:r>
            <a:r>
              <a:rPr lang="ca-ES" altLang="ca-ES" sz="2000" b="1" dirty="0">
                <a:cs typeface="Arial" panose="020B0604020202020204" pitchFamily="34" charset="0"/>
              </a:rPr>
              <a:t> 22/23: OI avisarà per </a:t>
            </a:r>
            <a:r>
              <a:rPr lang="ca-ES" altLang="ca-ES" sz="2000" b="1" dirty="0" err="1">
                <a:cs typeface="Arial" panose="020B0604020202020204" pitchFamily="34" charset="0"/>
              </a:rPr>
              <a:t>email</a:t>
            </a:r>
            <a:r>
              <a:rPr lang="ca-ES" altLang="ca-ES" sz="2000" b="1" dirty="0">
                <a:cs typeface="Arial" panose="020B0604020202020204" pitchFamily="34" charset="0"/>
              </a:rPr>
              <a:t> quan l’AGAUR obri la convocatòria </a:t>
            </a:r>
            <a:r>
              <a:rPr lang="ca-ES" altLang="ca-ES" sz="1600" b="1" dirty="0">
                <a:cs typeface="Arial" panose="020B0604020202020204" pitchFamily="34" charset="0"/>
              </a:rPr>
              <a:t>(21-22 el període va ser del 22/09/21 al 21/10/21)</a:t>
            </a:r>
          </a:p>
          <a:p>
            <a:pPr eaLnBrk="1" hangingPunct="1">
              <a:spcAft>
                <a:spcPts val="1000"/>
              </a:spcAft>
              <a:buClr>
                <a:srgbClr val="FFFFFF"/>
              </a:buClr>
              <a:buSzPct val="100000"/>
              <a:buFont typeface="Calibri" panose="020F0502020204030204" pitchFamily="34" charset="0"/>
              <a:buNone/>
            </a:pPr>
            <a:endParaRPr lang="ca-ES" altLang="ca-ES" sz="2000" b="1" u="sng" dirty="0">
              <a:solidFill>
                <a:srgbClr val="FFFFFF"/>
              </a:solidFill>
              <a:cs typeface="Arial" panose="020B0604020202020204" pitchFamily="34" charset="0"/>
            </a:endParaRPr>
          </a:p>
          <a:p>
            <a:pPr eaLnBrk="1" hangingPunct="1">
              <a:spcAft>
                <a:spcPts val="1000"/>
              </a:spcAft>
              <a:buClr>
                <a:srgbClr val="FFFFFF"/>
              </a:buClr>
              <a:buSzPct val="100000"/>
              <a:buFont typeface="Calibri" panose="020F0502020204030204" pitchFamily="34" charset="0"/>
              <a:buNone/>
            </a:pPr>
            <a:endParaRPr lang="ca-ES" altLang="ca-ES" sz="2000" b="1" u="sng" dirty="0">
              <a:solidFill>
                <a:srgbClr val="FFFFFF"/>
              </a:solidFill>
              <a:cs typeface="Arial" panose="020B0604020202020204" pitchFamily="34" charset="0"/>
            </a:endParaRPr>
          </a:p>
          <a:p>
            <a:pPr eaLnBrk="1" hangingPunct="1">
              <a:spcAft>
                <a:spcPts val="1000"/>
              </a:spcAft>
              <a:buClr>
                <a:srgbClr val="FFFFFF"/>
              </a:buClr>
              <a:buSzPct val="100000"/>
              <a:buFont typeface="Calibri" panose="020F0502020204030204" pitchFamily="34" charset="0"/>
              <a:buNone/>
            </a:pPr>
            <a:endParaRPr lang="ca-ES" altLang="ca-ES" sz="2000" b="1" u="sng" dirty="0">
              <a:solidFill>
                <a:srgbClr val="FFFFFF"/>
              </a:solidFill>
              <a:cs typeface="Arial" panose="020B0604020202020204" pitchFamily="34" charset="0"/>
            </a:endParaRPr>
          </a:p>
          <a:p>
            <a:pPr eaLnBrk="1" hangingPunct="1">
              <a:spcAft>
                <a:spcPts val="1000"/>
              </a:spcAft>
              <a:buClr>
                <a:srgbClr val="FFFFFF"/>
              </a:buClr>
              <a:buSzPct val="100000"/>
              <a:buFont typeface="Calibri" panose="020F0502020204030204" pitchFamily="34" charset="0"/>
              <a:buNone/>
            </a:pPr>
            <a:endParaRPr lang="ca-ES" altLang="ca-ES" sz="2000" b="1" u="sng" dirty="0">
              <a:solidFill>
                <a:srgbClr val="FFFFFF"/>
              </a:solidFill>
              <a:cs typeface="Arial" panose="020B0604020202020204" pitchFamily="34" charset="0"/>
            </a:endParaRPr>
          </a:p>
          <a:p>
            <a:pPr eaLnBrk="1" hangingPunct="1">
              <a:spcAft>
                <a:spcPts val="1000"/>
              </a:spcAft>
              <a:buSzPct val="100000"/>
            </a:pPr>
            <a:endParaRPr lang="ca-ES" altLang="ca-ES" sz="2000" b="1" u="sng" dirty="0">
              <a:solidFill>
                <a:srgbClr val="FFFFFF"/>
              </a:solidFill>
              <a:cs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  <a:spcAft>
                <a:spcPts val="1600"/>
              </a:spcAft>
              <a:buSzPct val="100000"/>
            </a:pPr>
            <a:endParaRPr lang="ca-ES" altLang="ca-ES" sz="3200" b="1" dirty="0">
              <a:solidFill>
                <a:srgbClr val="8FCBFF"/>
              </a:solidFill>
              <a:cs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  <a:spcAft>
                <a:spcPts val="1600"/>
              </a:spcAft>
              <a:buSzPct val="100000"/>
            </a:pPr>
            <a:endParaRPr lang="ca-ES" altLang="ca-ES" sz="3200" b="1" dirty="0">
              <a:solidFill>
                <a:srgbClr val="8FCBFF"/>
              </a:solidFill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ext Box 1">
            <a:extLst>
              <a:ext uri="{FF2B5EF4-FFF2-40B4-BE49-F238E27FC236}">
                <a16:creationId xmlns:a16="http://schemas.microsoft.com/office/drawing/2014/main" id="{D0F3F4C7-17D4-4016-B30D-7C25ECE882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0038" y="411163"/>
            <a:ext cx="8520112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rIns="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  <a:buSzPct val="100000"/>
            </a:pPr>
            <a:r>
              <a:rPr lang="ca-ES" altLang="ca-ES" sz="3600" b="1" dirty="0">
                <a:cs typeface="Arial" panose="020B0604020202020204" pitchFamily="34" charset="0"/>
              </a:rPr>
              <a:t>Programes de mobilitat - Ajuts</a:t>
            </a:r>
          </a:p>
        </p:txBody>
      </p:sp>
      <p:sp>
        <p:nvSpPr>
          <p:cNvPr id="44035" name="Text Box 2">
            <a:extLst>
              <a:ext uri="{FF2B5EF4-FFF2-40B4-BE49-F238E27FC236}">
                <a16:creationId xmlns:a16="http://schemas.microsoft.com/office/drawing/2014/main" id="{6F04E8E3-EFAA-496E-A856-57313588DF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188" y="1125538"/>
            <a:ext cx="8064500" cy="518318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/>
          <a:extLst/>
        </p:spPr>
        <p:txBody>
          <a:bodyPr lIns="0" tIns="0" rIns="0" bIns="0"/>
          <a:lstStyle>
            <a:lvl1pPr>
              <a:tabLst>
                <a:tab pos="731838" algn="l"/>
                <a:tab pos="1646238" algn="l"/>
                <a:tab pos="2560638" algn="l"/>
                <a:tab pos="3475038" algn="l"/>
                <a:tab pos="4389438" algn="l"/>
                <a:tab pos="5303838" algn="l"/>
                <a:tab pos="6218238" algn="l"/>
                <a:tab pos="7132638" algn="l"/>
                <a:tab pos="8047038" algn="l"/>
                <a:tab pos="8961438" algn="l"/>
                <a:tab pos="9875838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tabLst>
                <a:tab pos="731838" algn="l"/>
                <a:tab pos="1646238" algn="l"/>
                <a:tab pos="2560638" algn="l"/>
                <a:tab pos="3475038" algn="l"/>
                <a:tab pos="4389438" algn="l"/>
                <a:tab pos="5303838" algn="l"/>
                <a:tab pos="6218238" algn="l"/>
                <a:tab pos="7132638" algn="l"/>
                <a:tab pos="8047038" algn="l"/>
                <a:tab pos="8961438" algn="l"/>
                <a:tab pos="9875838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tabLst>
                <a:tab pos="731838" algn="l"/>
                <a:tab pos="1646238" algn="l"/>
                <a:tab pos="2560638" algn="l"/>
                <a:tab pos="3475038" algn="l"/>
                <a:tab pos="4389438" algn="l"/>
                <a:tab pos="5303838" algn="l"/>
                <a:tab pos="6218238" algn="l"/>
                <a:tab pos="7132638" algn="l"/>
                <a:tab pos="8047038" algn="l"/>
                <a:tab pos="8961438" algn="l"/>
                <a:tab pos="9875838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tabLst>
                <a:tab pos="731838" algn="l"/>
                <a:tab pos="1646238" algn="l"/>
                <a:tab pos="2560638" algn="l"/>
                <a:tab pos="3475038" algn="l"/>
                <a:tab pos="4389438" algn="l"/>
                <a:tab pos="5303838" algn="l"/>
                <a:tab pos="6218238" algn="l"/>
                <a:tab pos="7132638" algn="l"/>
                <a:tab pos="8047038" algn="l"/>
                <a:tab pos="8961438" algn="l"/>
                <a:tab pos="9875838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tabLst>
                <a:tab pos="731838" algn="l"/>
                <a:tab pos="1646238" algn="l"/>
                <a:tab pos="2560638" algn="l"/>
                <a:tab pos="3475038" algn="l"/>
                <a:tab pos="4389438" algn="l"/>
                <a:tab pos="5303838" algn="l"/>
                <a:tab pos="6218238" algn="l"/>
                <a:tab pos="7132638" algn="l"/>
                <a:tab pos="8047038" algn="l"/>
                <a:tab pos="8961438" algn="l"/>
                <a:tab pos="9875838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31838" algn="l"/>
                <a:tab pos="1646238" algn="l"/>
                <a:tab pos="2560638" algn="l"/>
                <a:tab pos="3475038" algn="l"/>
                <a:tab pos="4389438" algn="l"/>
                <a:tab pos="5303838" algn="l"/>
                <a:tab pos="6218238" algn="l"/>
                <a:tab pos="7132638" algn="l"/>
                <a:tab pos="8047038" algn="l"/>
                <a:tab pos="8961438" algn="l"/>
                <a:tab pos="9875838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31838" algn="l"/>
                <a:tab pos="1646238" algn="l"/>
                <a:tab pos="2560638" algn="l"/>
                <a:tab pos="3475038" algn="l"/>
                <a:tab pos="4389438" algn="l"/>
                <a:tab pos="5303838" algn="l"/>
                <a:tab pos="6218238" algn="l"/>
                <a:tab pos="7132638" algn="l"/>
                <a:tab pos="8047038" algn="l"/>
                <a:tab pos="8961438" algn="l"/>
                <a:tab pos="9875838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31838" algn="l"/>
                <a:tab pos="1646238" algn="l"/>
                <a:tab pos="2560638" algn="l"/>
                <a:tab pos="3475038" algn="l"/>
                <a:tab pos="4389438" algn="l"/>
                <a:tab pos="5303838" algn="l"/>
                <a:tab pos="6218238" algn="l"/>
                <a:tab pos="7132638" algn="l"/>
                <a:tab pos="8047038" algn="l"/>
                <a:tab pos="8961438" algn="l"/>
                <a:tab pos="9875838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31838" algn="l"/>
                <a:tab pos="1646238" algn="l"/>
                <a:tab pos="2560638" algn="l"/>
                <a:tab pos="3475038" algn="l"/>
                <a:tab pos="4389438" algn="l"/>
                <a:tab pos="5303838" algn="l"/>
                <a:tab pos="6218238" algn="l"/>
                <a:tab pos="7132638" algn="l"/>
                <a:tab pos="8047038" algn="l"/>
                <a:tab pos="8961438" algn="l"/>
                <a:tab pos="9875838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Aft>
                <a:spcPts val="900"/>
              </a:spcAft>
              <a:buSzPct val="100000"/>
            </a:pPr>
            <a:r>
              <a:rPr lang="ca-ES" sz="2400" u="sng" dirty="0">
                <a:solidFill>
                  <a:srgbClr val="000000"/>
                </a:solidFill>
                <a:latin typeface="Arial" panose="020B0604020202020204" pitchFamily="34" charset="0"/>
              </a:rPr>
              <a:t>Programa UdG de suport a persones amb discapacitat</a:t>
            </a:r>
          </a:p>
          <a:p>
            <a:pPr eaLnBrk="1" hangingPunct="1">
              <a:spcAft>
                <a:spcPts val="900"/>
              </a:spcAft>
              <a:buSzPct val="100000"/>
            </a:pPr>
            <a:r>
              <a:rPr lang="ca-ES" sz="1600" b="1" dirty="0">
                <a:solidFill>
                  <a:srgbClr val="000000"/>
                </a:solidFill>
                <a:latin typeface="Arial" panose="020B0604020202020204" pitchFamily="34" charset="0"/>
              </a:rPr>
              <a:t>Assessorament a estudiants amb algun tipus de discapacitat (reconeguda o no) respecte la possibilitat de que a la universitat de destí estiguin preparats per les vostres necessitats i/o adaptacions i per ajuts econòmics vinculats. </a:t>
            </a:r>
          </a:p>
          <a:p>
            <a:pPr eaLnBrk="1" hangingPunct="1">
              <a:spcAft>
                <a:spcPts val="900"/>
              </a:spcAft>
              <a:buSzPct val="100000"/>
            </a:pPr>
            <a:r>
              <a:rPr lang="ca-ES" sz="1600" b="1" dirty="0">
                <a:solidFill>
                  <a:srgbClr val="000000"/>
                </a:solidFill>
                <a:latin typeface="Arial" panose="020B0604020202020204" pitchFamily="34" charset="0"/>
              </a:rPr>
              <a:t>Contacte: </a:t>
            </a:r>
            <a:r>
              <a:rPr lang="ca-ES" sz="1600" dirty="0">
                <a:solidFill>
                  <a:srgbClr val="000000"/>
                </a:solidFill>
                <a:latin typeface="Arial" panose="020B0604020202020204" pitchFamily="34" charset="0"/>
              </a:rPr>
              <a:t>Montse Castro </a:t>
            </a:r>
          </a:p>
          <a:p>
            <a:pPr eaLnBrk="1" hangingPunct="1">
              <a:spcAft>
                <a:spcPts val="900"/>
              </a:spcAft>
              <a:buSzPct val="100000"/>
            </a:pPr>
            <a:r>
              <a:rPr lang="ca-ES" sz="1600" b="1" dirty="0">
                <a:solidFill>
                  <a:srgbClr val="000000"/>
                </a:solidFill>
                <a:latin typeface="Arial" panose="020B0604020202020204" pitchFamily="34" charset="0"/>
              </a:rPr>
              <a:t>Telèfon: 972 419647 </a:t>
            </a:r>
          </a:p>
          <a:p>
            <a:pPr eaLnBrk="1" hangingPunct="1">
              <a:spcAft>
                <a:spcPts val="900"/>
              </a:spcAft>
              <a:buSzPct val="100000"/>
            </a:pPr>
            <a:r>
              <a:rPr lang="ca-ES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Email</a:t>
            </a:r>
            <a:r>
              <a:rPr lang="ca-ES" sz="1600" b="1" dirty="0">
                <a:solidFill>
                  <a:srgbClr val="000000"/>
                </a:solidFill>
                <a:latin typeface="Arial" panose="020B0604020202020204" pitchFamily="34" charset="0"/>
              </a:rPr>
              <a:t>: </a:t>
            </a:r>
            <a:r>
              <a:rPr lang="ca-ES" sz="1600" b="1" dirty="0">
                <a:solidFill>
                  <a:srgbClr val="000000"/>
                </a:solidFill>
                <a:latin typeface="Arial" panose="020B0604020202020204" pitchFamily="34" charset="0"/>
                <a:hlinkClick r:id="rId3"/>
              </a:rPr>
              <a:t>pla.discapacitats@udg.edu</a:t>
            </a:r>
            <a:r>
              <a:rPr lang="ca-ES" sz="1600" b="1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</a:p>
          <a:p>
            <a:pPr marL="342900" indent="-342900" eaLnBrk="1" hangingPunct="1">
              <a:spcAft>
                <a:spcPts val="900"/>
              </a:spcAft>
              <a:buSzPct val="100000"/>
              <a:buFont typeface="Arial" panose="020B0604020202020204" pitchFamily="34" charset="0"/>
              <a:buChar char="•"/>
            </a:pPr>
            <a:endParaRPr lang="ca-ES" b="1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eaLnBrk="1" hangingPunct="1">
              <a:spcAft>
                <a:spcPts val="900"/>
              </a:spcAft>
              <a:buSzPct val="100000"/>
            </a:pPr>
            <a:r>
              <a:rPr lang="ca-ES" sz="2400" u="sng" dirty="0">
                <a:solidFill>
                  <a:srgbClr val="000000"/>
                </a:solidFill>
                <a:latin typeface="Arial" panose="020B0604020202020204" pitchFamily="34" charset="0"/>
              </a:rPr>
              <a:t>Ajuda Erasmus+ “</a:t>
            </a:r>
            <a:r>
              <a:rPr lang="ca-ES" sz="2400" u="sng" dirty="0" err="1">
                <a:solidFill>
                  <a:srgbClr val="000000"/>
                </a:solidFill>
                <a:latin typeface="Arial" panose="020B0604020202020204" pitchFamily="34" charset="0"/>
              </a:rPr>
              <a:t>Apoyo</a:t>
            </a:r>
            <a:r>
              <a:rPr lang="ca-ES" sz="2400" u="sng" dirty="0">
                <a:solidFill>
                  <a:srgbClr val="000000"/>
                </a:solidFill>
                <a:latin typeface="Arial" panose="020B0604020202020204" pitchFamily="34" charset="0"/>
              </a:rPr>
              <a:t> a la </a:t>
            </a:r>
            <a:r>
              <a:rPr lang="ca-ES" sz="2400" u="sng" dirty="0" err="1">
                <a:solidFill>
                  <a:srgbClr val="000000"/>
                </a:solidFill>
                <a:latin typeface="Arial" panose="020B0604020202020204" pitchFamily="34" charset="0"/>
              </a:rPr>
              <a:t>inclusión</a:t>
            </a:r>
            <a:r>
              <a:rPr lang="ca-ES" sz="2400" u="sng" dirty="0">
                <a:solidFill>
                  <a:srgbClr val="000000"/>
                </a:solidFill>
                <a:latin typeface="Arial" panose="020B0604020202020204" pitchFamily="34" charset="0"/>
              </a:rPr>
              <a:t>” </a:t>
            </a:r>
          </a:p>
          <a:p>
            <a:pPr eaLnBrk="1" hangingPunct="1">
              <a:spcAft>
                <a:spcPts val="900"/>
              </a:spcAft>
              <a:buSzPct val="100000"/>
            </a:pPr>
            <a:r>
              <a:rPr lang="ca-ES" sz="1600" b="1" dirty="0">
                <a:solidFill>
                  <a:srgbClr val="000000"/>
                </a:solidFill>
                <a:latin typeface="Arial" panose="020B0604020202020204" pitchFamily="34" charset="0"/>
              </a:rPr>
              <a:t>-Estudiants discapacitat reconeguda del 33% o superior </a:t>
            </a:r>
          </a:p>
          <a:p>
            <a:pPr eaLnBrk="1" hangingPunct="1">
              <a:spcAft>
                <a:spcPts val="900"/>
              </a:spcAft>
              <a:buSzPct val="100000"/>
            </a:pPr>
            <a:r>
              <a:rPr lang="ca-ES" sz="1600" b="1" dirty="0">
                <a:solidFill>
                  <a:srgbClr val="000000"/>
                </a:solidFill>
                <a:latin typeface="Arial" panose="020B0604020202020204" pitchFamily="34" charset="0"/>
              </a:rPr>
              <a:t>-Ajut per despeses com transport especial/adaptat a destí, acompanyants, serveis professionals, visites preparatòries, etc. </a:t>
            </a:r>
          </a:p>
          <a:p>
            <a:pPr eaLnBrk="1" hangingPunct="1">
              <a:spcAft>
                <a:spcPts val="900"/>
              </a:spcAft>
              <a:buSzPct val="100000"/>
            </a:pPr>
            <a:r>
              <a:rPr lang="ca-ES" sz="1600" b="1" dirty="0">
                <a:solidFill>
                  <a:srgbClr val="000000"/>
                </a:solidFill>
                <a:latin typeface="Arial" panose="020B0604020202020204" pitchFamily="34" charset="0"/>
              </a:rPr>
              <a:t>-OI avisarà als estudiants un cop el SEPIE les convoqui i donarà instruccions </a:t>
            </a:r>
            <a:endParaRPr lang="ca-ES" altLang="ca-ES" sz="1600" b="1" u="sng" dirty="0">
              <a:solidFill>
                <a:srgbClr val="FFFFFF"/>
              </a:solidFill>
              <a:cs typeface="Arial" panose="020B0604020202020204" pitchFamily="34" charset="0"/>
            </a:endParaRPr>
          </a:p>
          <a:p>
            <a:pPr eaLnBrk="1" hangingPunct="1">
              <a:spcAft>
                <a:spcPts val="1000"/>
              </a:spcAft>
              <a:buClr>
                <a:srgbClr val="FFFFFF"/>
              </a:buClr>
              <a:buSzPct val="100000"/>
              <a:buFont typeface="Calibri" panose="020F0502020204030204" pitchFamily="34" charset="0"/>
              <a:buNone/>
            </a:pPr>
            <a:endParaRPr lang="ca-ES" altLang="ca-ES" sz="2000" b="1" u="sng" dirty="0">
              <a:solidFill>
                <a:srgbClr val="FFFFFF"/>
              </a:solidFill>
              <a:cs typeface="Arial" panose="020B0604020202020204" pitchFamily="34" charset="0"/>
            </a:endParaRPr>
          </a:p>
          <a:p>
            <a:pPr eaLnBrk="1" hangingPunct="1">
              <a:spcAft>
                <a:spcPts val="1000"/>
              </a:spcAft>
              <a:buClr>
                <a:srgbClr val="FFFFFF"/>
              </a:buClr>
              <a:buSzPct val="100000"/>
              <a:buFont typeface="Calibri" panose="020F0502020204030204" pitchFamily="34" charset="0"/>
              <a:buNone/>
            </a:pPr>
            <a:endParaRPr lang="ca-ES" altLang="ca-ES" sz="2000" b="1" u="sng" dirty="0">
              <a:solidFill>
                <a:srgbClr val="FFFFFF"/>
              </a:solidFill>
              <a:cs typeface="Arial" panose="020B0604020202020204" pitchFamily="34" charset="0"/>
            </a:endParaRPr>
          </a:p>
          <a:p>
            <a:pPr eaLnBrk="1" hangingPunct="1">
              <a:spcAft>
                <a:spcPts val="1000"/>
              </a:spcAft>
              <a:buClr>
                <a:srgbClr val="FFFFFF"/>
              </a:buClr>
              <a:buSzPct val="100000"/>
              <a:buFont typeface="Calibri" panose="020F0502020204030204" pitchFamily="34" charset="0"/>
              <a:buNone/>
            </a:pPr>
            <a:endParaRPr lang="ca-ES" altLang="ca-ES" sz="2000" b="1" u="sng" dirty="0">
              <a:solidFill>
                <a:srgbClr val="FFFFFF"/>
              </a:solidFill>
              <a:cs typeface="Arial" panose="020B0604020202020204" pitchFamily="34" charset="0"/>
            </a:endParaRPr>
          </a:p>
          <a:p>
            <a:pPr eaLnBrk="1" hangingPunct="1">
              <a:spcAft>
                <a:spcPts val="1000"/>
              </a:spcAft>
              <a:buSzPct val="100000"/>
            </a:pPr>
            <a:endParaRPr lang="ca-ES" altLang="ca-ES" sz="2000" b="1" u="sng" dirty="0">
              <a:solidFill>
                <a:srgbClr val="FFFFFF"/>
              </a:solidFill>
              <a:cs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  <a:spcAft>
                <a:spcPts val="1600"/>
              </a:spcAft>
              <a:buSzPct val="100000"/>
            </a:pPr>
            <a:endParaRPr lang="ca-ES" altLang="ca-ES" sz="3200" b="1" dirty="0">
              <a:solidFill>
                <a:srgbClr val="8FCBFF"/>
              </a:solidFill>
              <a:cs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  <a:spcAft>
                <a:spcPts val="1600"/>
              </a:spcAft>
              <a:buSzPct val="100000"/>
            </a:pPr>
            <a:endParaRPr lang="ca-ES" altLang="ca-ES" sz="3200" b="1" dirty="0">
              <a:solidFill>
                <a:srgbClr val="8FCBFF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7210187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F4B18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ext Box 1">
            <a:extLst>
              <a:ext uri="{FF2B5EF4-FFF2-40B4-BE49-F238E27FC236}">
                <a16:creationId xmlns:a16="http://schemas.microsoft.com/office/drawing/2014/main" id="{3304DFA4-07D4-42BC-A2B6-13598BF9CF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404813"/>
            <a:ext cx="8520113" cy="1079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rIns="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  <a:buSzPct val="100000"/>
            </a:pPr>
            <a:r>
              <a:rPr lang="ca-ES" altLang="ca-ES" sz="3600" b="1" dirty="0">
                <a:cs typeface="Arial" panose="020B0604020202020204" pitchFamily="34" charset="0"/>
              </a:rPr>
              <a:t>Moltes gràcies per la vostra atenció!</a:t>
            </a:r>
            <a:br>
              <a:rPr lang="ca-ES" altLang="ca-ES" sz="3200" b="1" dirty="0">
                <a:solidFill>
                  <a:srgbClr val="FFFFFF"/>
                </a:solidFill>
                <a:cs typeface="Arial" panose="020B0604020202020204" pitchFamily="34" charset="0"/>
              </a:rPr>
            </a:br>
            <a:endParaRPr lang="ca-ES" altLang="ca-ES" sz="3200" b="1" dirty="0">
              <a:solidFill>
                <a:srgbClr val="FFFFFF"/>
              </a:solidFill>
              <a:cs typeface="Arial" panose="020B0604020202020204" pitchFamily="34" charset="0"/>
            </a:endParaRPr>
          </a:p>
        </p:txBody>
      </p:sp>
      <p:sp>
        <p:nvSpPr>
          <p:cNvPr id="46083" name="Text Box 2">
            <a:extLst>
              <a:ext uri="{FF2B5EF4-FFF2-40B4-BE49-F238E27FC236}">
                <a16:creationId xmlns:a16="http://schemas.microsoft.com/office/drawing/2014/main" id="{C724E928-C48A-4FB2-9F89-556F0283B1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4963" y="1125538"/>
            <a:ext cx="8524875" cy="5470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tabLst>
                <a:tab pos="731838" algn="l"/>
                <a:tab pos="1646238" algn="l"/>
                <a:tab pos="2560638" algn="l"/>
                <a:tab pos="3475038" algn="l"/>
                <a:tab pos="4389438" algn="l"/>
                <a:tab pos="5303838" algn="l"/>
                <a:tab pos="6218238" algn="l"/>
                <a:tab pos="7132638" algn="l"/>
                <a:tab pos="8047038" algn="l"/>
                <a:tab pos="8961438" algn="l"/>
                <a:tab pos="9875838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tabLst>
                <a:tab pos="731838" algn="l"/>
                <a:tab pos="1646238" algn="l"/>
                <a:tab pos="2560638" algn="l"/>
                <a:tab pos="3475038" algn="l"/>
                <a:tab pos="4389438" algn="l"/>
                <a:tab pos="5303838" algn="l"/>
                <a:tab pos="6218238" algn="l"/>
                <a:tab pos="7132638" algn="l"/>
                <a:tab pos="8047038" algn="l"/>
                <a:tab pos="8961438" algn="l"/>
                <a:tab pos="9875838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tabLst>
                <a:tab pos="731838" algn="l"/>
                <a:tab pos="1646238" algn="l"/>
                <a:tab pos="2560638" algn="l"/>
                <a:tab pos="3475038" algn="l"/>
                <a:tab pos="4389438" algn="l"/>
                <a:tab pos="5303838" algn="l"/>
                <a:tab pos="6218238" algn="l"/>
                <a:tab pos="7132638" algn="l"/>
                <a:tab pos="8047038" algn="l"/>
                <a:tab pos="8961438" algn="l"/>
                <a:tab pos="9875838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tabLst>
                <a:tab pos="731838" algn="l"/>
                <a:tab pos="1646238" algn="l"/>
                <a:tab pos="2560638" algn="l"/>
                <a:tab pos="3475038" algn="l"/>
                <a:tab pos="4389438" algn="l"/>
                <a:tab pos="5303838" algn="l"/>
                <a:tab pos="6218238" algn="l"/>
                <a:tab pos="7132638" algn="l"/>
                <a:tab pos="8047038" algn="l"/>
                <a:tab pos="8961438" algn="l"/>
                <a:tab pos="9875838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tabLst>
                <a:tab pos="731838" algn="l"/>
                <a:tab pos="1646238" algn="l"/>
                <a:tab pos="2560638" algn="l"/>
                <a:tab pos="3475038" algn="l"/>
                <a:tab pos="4389438" algn="l"/>
                <a:tab pos="5303838" algn="l"/>
                <a:tab pos="6218238" algn="l"/>
                <a:tab pos="7132638" algn="l"/>
                <a:tab pos="8047038" algn="l"/>
                <a:tab pos="8961438" algn="l"/>
                <a:tab pos="9875838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31838" algn="l"/>
                <a:tab pos="1646238" algn="l"/>
                <a:tab pos="2560638" algn="l"/>
                <a:tab pos="3475038" algn="l"/>
                <a:tab pos="4389438" algn="l"/>
                <a:tab pos="5303838" algn="l"/>
                <a:tab pos="6218238" algn="l"/>
                <a:tab pos="7132638" algn="l"/>
                <a:tab pos="8047038" algn="l"/>
                <a:tab pos="8961438" algn="l"/>
                <a:tab pos="9875838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31838" algn="l"/>
                <a:tab pos="1646238" algn="l"/>
                <a:tab pos="2560638" algn="l"/>
                <a:tab pos="3475038" algn="l"/>
                <a:tab pos="4389438" algn="l"/>
                <a:tab pos="5303838" algn="l"/>
                <a:tab pos="6218238" algn="l"/>
                <a:tab pos="7132638" algn="l"/>
                <a:tab pos="8047038" algn="l"/>
                <a:tab pos="8961438" algn="l"/>
                <a:tab pos="9875838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31838" algn="l"/>
                <a:tab pos="1646238" algn="l"/>
                <a:tab pos="2560638" algn="l"/>
                <a:tab pos="3475038" algn="l"/>
                <a:tab pos="4389438" algn="l"/>
                <a:tab pos="5303838" algn="l"/>
                <a:tab pos="6218238" algn="l"/>
                <a:tab pos="7132638" algn="l"/>
                <a:tab pos="8047038" algn="l"/>
                <a:tab pos="8961438" algn="l"/>
                <a:tab pos="9875838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31838" algn="l"/>
                <a:tab pos="1646238" algn="l"/>
                <a:tab pos="2560638" algn="l"/>
                <a:tab pos="3475038" algn="l"/>
                <a:tab pos="4389438" algn="l"/>
                <a:tab pos="5303838" algn="l"/>
                <a:tab pos="6218238" algn="l"/>
                <a:tab pos="7132638" algn="l"/>
                <a:tab pos="8047038" algn="l"/>
                <a:tab pos="8961438" algn="l"/>
                <a:tab pos="9875838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Aft>
                <a:spcPts val="1250"/>
              </a:spcAft>
              <a:buSzPct val="100000"/>
            </a:pPr>
            <a:endParaRPr lang="ca-ES" altLang="ca-ES" sz="2500" b="1">
              <a:solidFill>
                <a:srgbClr val="8FCBFF"/>
              </a:solidFill>
              <a:cs typeface="Arial" panose="020B0604020202020204" pitchFamily="34" charset="0"/>
            </a:endParaRPr>
          </a:p>
        </p:txBody>
      </p:sp>
      <p:graphicFrame>
        <p:nvGraphicFramePr>
          <p:cNvPr id="24579" name="Group 3">
            <a:extLst>
              <a:ext uri="{FF2B5EF4-FFF2-40B4-BE49-F238E27FC236}">
                <a16:creationId xmlns:a16="http://schemas.microsoft.com/office/drawing/2014/main" id="{3611AB4A-7B85-429E-A135-6E50C509F8D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376304"/>
              </p:ext>
            </p:extLst>
          </p:nvPr>
        </p:nvGraphicFramePr>
        <p:xfrm>
          <a:off x="755576" y="1495425"/>
          <a:ext cx="7848674" cy="4368800"/>
        </p:xfrm>
        <a:graphic>
          <a:graphicData uri="http://schemas.openxmlformats.org/drawingml/2006/table">
            <a:tbl>
              <a:tblPr/>
              <a:tblGrid>
                <a:gridCol w="7848674">
                  <a:extLst>
                    <a:ext uri="{9D8B030D-6E8A-4147-A177-3AD203B41FA5}">
                      <a16:colId xmlns:a16="http://schemas.microsoft.com/office/drawing/2014/main" val="2601869949"/>
                    </a:ext>
                  </a:extLst>
                </a:gridCol>
              </a:tblGrid>
              <a:tr h="522108">
                <a:tc>
                  <a:txBody>
                    <a:bodyPr/>
                    <a:lstStyle>
                      <a:lvl1pPr>
                        <a:spcAft>
                          <a:spcPts val="1000"/>
                        </a:spcAft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Aft>
                          <a:spcPts val="1400"/>
                        </a:spcAft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Aft>
                          <a:spcPts val="1200"/>
                        </a:spcAft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Aft>
                          <a:spcPts val="1000"/>
                        </a:spcAft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Aft>
                          <a:spcPts val="1000"/>
                        </a:spcAft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449263" eaLnBrk="0" fontAlgn="base" hangingPunct="0">
                        <a:spcBef>
                          <a:spcPct val="0"/>
                        </a:spcBef>
                        <a:spcAft>
                          <a:spcPts val="100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449263" eaLnBrk="0" fontAlgn="base" hangingPunct="0">
                        <a:spcBef>
                          <a:spcPct val="0"/>
                        </a:spcBef>
                        <a:spcAft>
                          <a:spcPts val="100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449263" eaLnBrk="0" fontAlgn="base" hangingPunct="0">
                        <a:spcBef>
                          <a:spcPct val="0"/>
                        </a:spcBef>
                        <a:spcAft>
                          <a:spcPts val="100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449263" eaLnBrk="0" fontAlgn="base" hangingPunct="0">
                        <a:spcBef>
                          <a:spcPct val="0"/>
                        </a:spcBef>
                        <a:spcAft>
                          <a:spcPts val="100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ca-ES" altLang="ca-E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Facultat de Dret</a:t>
                      </a:r>
                    </a:p>
                  </a:txBody>
                  <a:tcPr marL="91437" marR="91437" marT="61589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9D6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8435637"/>
                  </a:ext>
                </a:extLst>
              </a:tr>
              <a:tr h="1051580">
                <a:tc>
                  <a:txBody>
                    <a:bodyPr/>
                    <a:lstStyle>
                      <a:lvl1pPr>
                        <a:spcAft>
                          <a:spcPts val="1000"/>
                        </a:spcAft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Aft>
                          <a:spcPts val="1400"/>
                        </a:spcAft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Aft>
                          <a:spcPts val="1200"/>
                        </a:spcAft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Aft>
                          <a:spcPts val="1000"/>
                        </a:spcAft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Aft>
                          <a:spcPts val="1000"/>
                        </a:spcAft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449263" eaLnBrk="0" fontAlgn="base" hangingPunct="0">
                        <a:spcBef>
                          <a:spcPct val="0"/>
                        </a:spcBef>
                        <a:spcAft>
                          <a:spcPts val="100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449263" eaLnBrk="0" fontAlgn="base" hangingPunct="0">
                        <a:spcBef>
                          <a:spcPct val="0"/>
                        </a:spcBef>
                        <a:spcAft>
                          <a:spcPts val="100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449263" eaLnBrk="0" fontAlgn="base" hangingPunct="0">
                        <a:spcBef>
                          <a:spcPct val="0"/>
                        </a:spcBef>
                        <a:spcAft>
                          <a:spcPts val="100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449263" eaLnBrk="0" fontAlgn="base" hangingPunct="0">
                        <a:spcBef>
                          <a:spcPct val="0"/>
                        </a:spcBef>
                        <a:spcAft>
                          <a:spcPts val="100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r>
                        <a:rPr lang="ca-ES" altLang="ca-ES" sz="18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Professor responsable mobilitat Diego </a:t>
                      </a:r>
                      <a:r>
                        <a:rPr lang="ca-ES" altLang="ca-ES" sz="1800" b="1" dirty="0" err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Papayannis</a:t>
                      </a:r>
                      <a:endParaRPr lang="ca-ES" altLang="ca-ES" sz="18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ca-ES" altLang="ca-E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  <a:hlinkClick r:id="rId3"/>
                        </a:rPr>
                        <a:t>Diegomartin.papayannis@udg.edu</a:t>
                      </a:r>
                      <a:endParaRPr kumimoji="0" lang="ca-ES" altLang="ca-ES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37" marR="91437" marT="61589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5939021"/>
                  </a:ext>
                </a:extLst>
              </a:tr>
              <a:tr h="1175381">
                <a:tc>
                  <a:txBody>
                    <a:bodyPr/>
                    <a:lstStyle>
                      <a:lvl1pPr>
                        <a:spcAft>
                          <a:spcPts val="1000"/>
                        </a:spcAft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Aft>
                          <a:spcPts val="1400"/>
                        </a:spcAft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Aft>
                          <a:spcPts val="1200"/>
                        </a:spcAft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Aft>
                          <a:spcPts val="1000"/>
                        </a:spcAft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Aft>
                          <a:spcPts val="1000"/>
                        </a:spcAft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449263" eaLnBrk="0" fontAlgn="base" hangingPunct="0">
                        <a:spcBef>
                          <a:spcPct val="0"/>
                        </a:spcBef>
                        <a:spcAft>
                          <a:spcPts val="100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449263" eaLnBrk="0" fontAlgn="base" hangingPunct="0">
                        <a:spcBef>
                          <a:spcPct val="0"/>
                        </a:spcBef>
                        <a:spcAft>
                          <a:spcPts val="100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449263" eaLnBrk="0" fontAlgn="base" hangingPunct="0">
                        <a:spcBef>
                          <a:spcPct val="0"/>
                        </a:spcBef>
                        <a:spcAft>
                          <a:spcPts val="100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449263" eaLnBrk="0" fontAlgn="base" hangingPunct="0">
                        <a:spcBef>
                          <a:spcPct val="0"/>
                        </a:spcBef>
                        <a:spcAft>
                          <a:spcPts val="100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ca-ES" altLang="ca-E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Secretaria acadèmica – </a:t>
                      </a:r>
                      <a:r>
                        <a:rPr kumimoji="0" lang="ca-ES" altLang="ca-E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Rosa Segovia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ca-ES" altLang="ca-E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  <a:hlinkClick r:id="rId4"/>
                        </a:rPr>
                        <a:t>secretaria.dretieconomiques@udg.edu</a:t>
                      </a:r>
                      <a:endParaRPr kumimoji="0" lang="ca-ES" altLang="ca-E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ca-ES" altLang="ca-E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Tel. 972 41 93 73</a:t>
                      </a:r>
                    </a:p>
                  </a:txBody>
                  <a:tcPr marL="91437" marR="91437" marT="61589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2570929"/>
                  </a:ext>
                </a:extLst>
              </a:tr>
              <a:tr h="444350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ca-ES" altLang="ca-E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Oficina Internacional de la UdG (OI) </a:t>
                      </a:r>
                    </a:p>
                  </a:txBody>
                  <a:tcPr marL="91437" marR="91437" marT="61589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9D6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7417723"/>
                  </a:ext>
                </a:extLst>
              </a:tr>
              <a:tr h="1175381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ca-ES" altLang="ca-E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Isabel Costa / Irene Gil - </a:t>
                      </a:r>
                      <a:r>
                        <a:rPr kumimoji="0" lang="ca-ES" altLang="ca-E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  <a:hlinkClick r:id="rId5"/>
                        </a:rPr>
                        <a:t>Outgoing@udg.edu</a:t>
                      </a:r>
                      <a:endParaRPr kumimoji="0" lang="ca-ES" altLang="ca-E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ca-ES" altLang="ca-E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Campus </a:t>
                      </a:r>
                      <a:r>
                        <a:rPr kumimoji="0" lang="ca-ES" altLang="ca-E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Montilivi</a:t>
                      </a:r>
                      <a:r>
                        <a:rPr kumimoji="0" lang="ca-ES" altLang="ca-E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– </a:t>
                      </a:r>
                      <a:r>
                        <a:rPr kumimoji="0" lang="ca-ES" altLang="ca-E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Módul</a:t>
                      </a:r>
                      <a:r>
                        <a:rPr kumimoji="0" lang="ca-ES" altLang="ca-E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20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ca-ES" altLang="ca-E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Tel. 972 41 83 40</a:t>
                      </a:r>
                    </a:p>
                  </a:txBody>
                  <a:tcPr marL="91437" marR="91437" marT="61589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5138536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110000"/>
                <a:satMod val="105000"/>
                <a:tint val="67000"/>
              </a:schemeClr>
            </a:gs>
            <a:gs pos="50000">
              <a:schemeClr val="accent2">
                <a:lumMod val="105000"/>
                <a:satMod val="103000"/>
                <a:tint val="73000"/>
              </a:schemeClr>
            </a:gs>
            <a:gs pos="100000">
              <a:schemeClr val="accent2">
                <a:lumMod val="105000"/>
                <a:satMod val="109000"/>
                <a:tint val="81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>
            <a:extLst>
              <a:ext uri="{FF2B5EF4-FFF2-40B4-BE49-F238E27FC236}">
                <a16:creationId xmlns:a16="http://schemas.microsoft.com/office/drawing/2014/main" id="{BFD13C02-69BB-48F8-8B28-B4B0F68D73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684213" y="188913"/>
            <a:ext cx="8332788" cy="4608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tabLst>
                <a:tab pos="731838" algn="l"/>
                <a:tab pos="1646238" algn="l"/>
                <a:tab pos="2560638" algn="l"/>
                <a:tab pos="3475038" algn="l"/>
                <a:tab pos="4389438" algn="l"/>
                <a:tab pos="5303838" algn="l"/>
                <a:tab pos="6218238" algn="l"/>
                <a:tab pos="7132638" algn="l"/>
                <a:tab pos="8047038" algn="l"/>
                <a:tab pos="8961438" algn="l"/>
                <a:tab pos="9875838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tabLst>
                <a:tab pos="731838" algn="l"/>
                <a:tab pos="1646238" algn="l"/>
                <a:tab pos="2560638" algn="l"/>
                <a:tab pos="3475038" algn="l"/>
                <a:tab pos="4389438" algn="l"/>
                <a:tab pos="5303838" algn="l"/>
                <a:tab pos="6218238" algn="l"/>
                <a:tab pos="7132638" algn="l"/>
                <a:tab pos="8047038" algn="l"/>
                <a:tab pos="8961438" algn="l"/>
                <a:tab pos="9875838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tabLst>
                <a:tab pos="731838" algn="l"/>
                <a:tab pos="1646238" algn="l"/>
                <a:tab pos="2560638" algn="l"/>
                <a:tab pos="3475038" algn="l"/>
                <a:tab pos="4389438" algn="l"/>
                <a:tab pos="5303838" algn="l"/>
                <a:tab pos="6218238" algn="l"/>
                <a:tab pos="7132638" algn="l"/>
                <a:tab pos="8047038" algn="l"/>
                <a:tab pos="8961438" algn="l"/>
                <a:tab pos="9875838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tabLst>
                <a:tab pos="731838" algn="l"/>
                <a:tab pos="1646238" algn="l"/>
                <a:tab pos="2560638" algn="l"/>
                <a:tab pos="3475038" algn="l"/>
                <a:tab pos="4389438" algn="l"/>
                <a:tab pos="5303838" algn="l"/>
                <a:tab pos="6218238" algn="l"/>
                <a:tab pos="7132638" algn="l"/>
                <a:tab pos="8047038" algn="l"/>
                <a:tab pos="8961438" algn="l"/>
                <a:tab pos="9875838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tabLst>
                <a:tab pos="731838" algn="l"/>
                <a:tab pos="1646238" algn="l"/>
                <a:tab pos="2560638" algn="l"/>
                <a:tab pos="3475038" algn="l"/>
                <a:tab pos="4389438" algn="l"/>
                <a:tab pos="5303838" algn="l"/>
                <a:tab pos="6218238" algn="l"/>
                <a:tab pos="7132638" algn="l"/>
                <a:tab pos="8047038" algn="l"/>
                <a:tab pos="8961438" algn="l"/>
                <a:tab pos="9875838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31838" algn="l"/>
                <a:tab pos="1646238" algn="l"/>
                <a:tab pos="2560638" algn="l"/>
                <a:tab pos="3475038" algn="l"/>
                <a:tab pos="4389438" algn="l"/>
                <a:tab pos="5303838" algn="l"/>
                <a:tab pos="6218238" algn="l"/>
                <a:tab pos="7132638" algn="l"/>
                <a:tab pos="8047038" algn="l"/>
                <a:tab pos="8961438" algn="l"/>
                <a:tab pos="9875838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31838" algn="l"/>
                <a:tab pos="1646238" algn="l"/>
                <a:tab pos="2560638" algn="l"/>
                <a:tab pos="3475038" algn="l"/>
                <a:tab pos="4389438" algn="l"/>
                <a:tab pos="5303838" algn="l"/>
                <a:tab pos="6218238" algn="l"/>
                <a:tab pos="7132638" algn="l"/>
                <a:tab pos="8047038" algn="l"/>
                <a:tab pos="8961438" algn="l"/>
                <a:tab pos="9875838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31838" algn="l"/>
                <a:tab pos="1646238" algn="l"/>
                <a:tab pos="2560638" algn="l"/>
                <a:tab pos="3475038" algn="l"/>
                <a:tab pos="4389438" algn="l"/>
                <a:tab pos="5303838" algn="l"/>
                <a:tab pos="6218238" algn="l"/>
                <a:tab pos="7132638" algn="l"/>
                <a:tab pos="8047038" algn="l"/>
                <a:tab pos="8961438" algn="l"/>
                <a:tab pos="9875838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31838" algn="l"/>
                <a:tab pos="1646238" algn="l"/>
                <a:tab pos="2560638" algn="l"/>
                <a:tab pos="3475038" algn="l"/>
                <a:tab pos="4389438" algn="l"/>
                <a:tab pos="5303838" algn="l"/>
                <a:tab pos="6218238" algn="l"/>
                <a:tab pos="7132638" algn="l"/>
                <a:tab pos="8047038" algn="l"/>
                <a:tab pos="8961438" algn="l"/>
                <a:tab pos="9875838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Aft>
                <a:spcPts val="750"/>
              </a:spcAft>
              <a:buSzPct val="100000"/>
            </a:pPr>
            <a:r>
              <a:rPr lang="ca-ES" altLang="ca-ES" sz="1500" b="1">
                <a:solidFill>
                  <a:srgbClr val="8FCBFF"/>
                </a:solidFill>
                <a:cs typeface="Arial" panose="020B0604020202020204" pitchFamily="34" charset="0"/>
              </a:rPr>
              <a:t> </a:t>
            </a:r>
            <a:endParaRPr lang="ca-ES" altLang="ca-ES" sz="2000" b="1">
              <a:solidFill>
                <a:srgbClr val="8FCBFF"/>
              </a:solidFill>
              <a:cs typeface="Arial" panose="020B0604020202020204" pitchFamily="34" charset="0"/>
            </a:endParaRP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BB54B50B-D229-48D3-AF8B-B662807DD8BB}"/>
              </a:ext>
            </a:extLst>
          </p:cNvPr>
          <p:cNvSpPr/>
          <p:nvPr/>
        </p:nvSpPr>
        <p:spPr>
          <a:xfrm>
            <a:off x="1187450" y="836713"/>
            <a:ext cx="6840934" cy="575542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a-ES" sz="2300" b="1" u="sng" dirty="0">
                <a:solidFill>
                  <a:schemeClr val="accent2">
                    <a:lumMod val="50000"/>
                  </a:schemeClr>
                </a:solidFill>
                <a:latin typeface="+mn-lt"/>
              </a:rPr>
              <a:t>Situació COVID-19 </a:t>
            </a: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a-ES" sz="2300" dirty="0">
                <a:latin typeface="+mn-lt"/>
              </a:rPr>
              <a:t>Situació canviant, cal que seguir alerta </a:t>
            </a: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a-ES" sz="2300" dirty="0">
                <a:latin typeface="+mn-lt"/>
              </a:rPr>
              <a:t>Complir els requisits habituals i els que puguin afegir-se a posteriori </a:t>
            </a: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a-ES" sz="2300" dirty="0">
                <a:latin typeface="+mn-lt"/>
              </a:rPr>
              <a:t>Assegurar-se que es té el passaport </a:t>
            </a:r>
            <a:r>
              <a:rPr lang="ca-ES" sz="2300" dirty="0" err="1">
                <a:latin typeface="+mn-lt"/>
              </a:rPr>
              <a:t>Covid</a:t>
            </a:r>
            <a:r>
              <a:rPr lang="ca-ES" sz="2300" dirty="0">
                <a:latin typeface="+mn-lt"/>
              </a:rPr>
              <a:t> abans de marxar, sobretot per a mobilitat internacional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a-ES" sz="2300" dirty="0">
              <a:latin typeface="+mn-lt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a-ES" sz="2300" b="1" u="sng" dirty="0">
                <a:solidFill>
                  <a:schemeClr val="accent2">
                    <a:lumMod val="50000"/>
                  </a:schemeClr>
                </a:solidFill>
                <a:latin typeface="+mn-lt"/>
              </a:rPr>
              <a:t>Programa Erasmus+ </a:t>
            </a:r>
            <a:r>
              <a:rPr lang="ca-ES" sz="2300" b="1" u="sng">
                <a:solidFill>
                  <a:schemeClr val="accent2">
                    <a:lumMod val="50000"/>
                  </a:schemeClr>
                </a:solidFill>
                <a:latin typeface="+mn-lt"/>
              </a:rPr>
              <a:t>canvis importants </a:t>
            </a:r>
            <a:endParaRPr lang="ca-ES" sz="2300" b="1" u="sng" dirty="0">
              <a:solidFill>
                <a:schemeClr val="accent2">
                  <a:lumMod val="50000"/>
                </a:schemeClr>
              </a:solidFill>
              <a:latin typeface="+mn-lt"/>
            </a:endParaRP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fr-FR" sz="2300" dirty="0">
                <a:solidFill>
                  <a:srgbClr val="000000"/>
                </a:solidFill>
              </a:rPr>
              <a:t>Import ajuts </a:t>
            </a:r>
            <a:r>
              <a:rPr lang="fr-FR" sz="2300" dirty="0" err="1">
                <a:solidFill>
                  <a:srgbClr val="000000"/>
                </a:solidFill>
              </a:rPr>
              <a:t>més</a:t>
            </a:r>
            <a:r>
              <a:rPr lang="fr-FR" sz="2300" dirty="0">
                <a:solidFill>
                  <a:srgbClr val="000000"/>
                </a:solidFill>
              </a:rPr>
              <a:t> </a:t>
            </a:r>
            <a:r>
              <a:rPr lang="fr-FR" sz="2300" dirty="0" err="1">
                <a:solidFill>
                  <a:srgbClr val="000000"/>
                </a:solidFill>
              </a:rPr>
              <a:t>alts</a:t>
            </a:r>
            <a:r>
              <a:rPr lang="fr-FR" sz="2300" dirty="0">
                <a:solidFill>
                  <a:srgbClr val="000000"/>
                </a:solidFill>
              </a:rPr>
              <a:t>, ajut </a:t>
            </a:r>
            <a:r>
              <a:rPr lang="fr-FR" sz="2300" dirty="0" err="1">
                <a:solidFill>
                  <a:srgbClr val="000000"/>
                </a:solidFill>
              </a:rPr>
              <a:t>addicional</a:t>
            </a:r>
            <a:r>
              <a:rPr lang="fr-FR" sz="2300" dirty="0">
                <a:solidFill>
                  <a:srgbClr val="000000"/>
                </a:solidFill>
              </a:rPr>
              <a:t> per </a:t>
            </a:r>
            <a:r>
              <a:rPr lang="fr-FR" sz="2300" dirty="0" err="1">
                <a:solidFill>
                  <a:srgbClr val="000000"/>
                </a:solidFill>
              </a:rPr>
              <a:t>menys</a:t>
            </a:r>
            <a:r>
              <a:rPr lang="fr-FR" sz="2300" dirty="0">
                <a:solidFill>
                  <a:srgbClr val="000000"/>
                </a:solidFill>
              </a:rPr>
              <a:t> </a:t>
            </a:r>
            <a:r>
              <a:rPr lang="fr-FR" sz="2300" dirty="0" err="1">
                <a:solidFill>
                  <a:srgbClr val="000000"/>
                </a:solidFill>
              </a:rPr>
              <a:t>oportunitats</a:t>
            </a:r>
            <a:r>
              <a:rPr lang="fr-FR" sz="2300" dirty="0">
                <a:solidFill>
                  <a:srgbClr val="000000"/>
                </a:solidFill>
              </a:rPr>
              <a:t>, ajut </a:t>
            </a:r>
            <a:r>
              <a:rPr lang="fr-FR" sz="2300" dirty="0" err="1">
                <a:solidFill>
                  <a:srgbClr val="000000"/>
                </a:solidFill>
              </a:rPr>
              <a:t>inclusió</a:t>
            </a:r>
            <a:r>
              <a:rPr lang="fr-FR" sz="2300" dirty="0">
                <a:solidFill>
                  <a:srgbClr val="000000"/>
                </a:solidFill>
              </a:rPr>
              <a:t> </a:t>
            </a:r>
            <a:endParaRPr lang="ca-ES" sz="2300" u="sng" dirty="0">
              <a:solidFill>
                <a:schemeClr val="accent2">
                  <a:lumMod val="50000"/>
                </a:schemeClr>
              </a:solidFill>
              <a:latin typeface="+mn-lt"/>
            </a:endParaRP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a-ES" sz="2300" dirty="0">
                <a:latin typeface="+mn-lt"/>
              </a:rPr>
              <a:t>Adaptació progressiva a Erasmus </a:t>
            </a:r>
            <a:r>
              <a:rPr lang="ca-ES" sz="2300" dirty="0" err="1">
                <a:latin typeface="+mn-lt"/>
              </a:rPr>
              <a:t>Without</a:t>
            </a:r>
            <a:r>
              <a:rPr lang="ca-ES" sz="2300" dirty="0">
                <a:latin typeface="+mn-lt"/>
              </a:rPr>
              <a:t> Paper (EWP) i </a:t>
            </a:r>
            <a:r>
              <a:rPr lang="ca-ES" sz="2300" dirty="0" err="1">
                <a:latin typeface="+mn-lt"/>
              </a:rPr>
              <a:t>portasignatures</a:t>
            </a:r>
            <a:r>
              <a:rPr lang="ca-ES" sz="2300" dirty="0">
                <a:latin typeface="+mn-lt"/>
              </a:rPr>
              <a:t>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a-ES" sz="2300" dirty="0">
              <a:latin typeface="+mn-lt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a-ES" sz="2300" b="1" u="sng" dirty="0">
                <a:solidFill>
                  <a:schemeClr val="accent2">
                    <a:lumMod val="50000"/>
                  </a:schemeClr>
                </a:solidFill>
              </a:rPr>
              <a:t>Programa Prometeu</a:t>
            </a: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s-ES" sz="2300" dirty="0">
                <a:solidFill>
                  <a:srgbClr val="000000"/>
                </a:solidFill>
              </a:rPr>
              <a:t>El Banco Santander NO CONVOCA les Becas Iberoamérica Grado per al 2022/23 </a:t>
            </a:r>
            <a:endParaRPr lang="ca-ES" sz="2300" dirty="0">
              <a:latin typeface="+mn-lt"/>
            </a:endParaRPr>
          </a:p>
        </p:txBody>
      </p:sp>
      <p:sp>
        <p:nvSpPr>
          <p:cNvPr id="6148" name="Título 2">
            <a:extLst>
              <a:ext uri="{FF2B5EF4-FFF2-40B4-BE49-F238E27FC236}">
                <a16:creationId xmlns:a16="http://schemas.microsoft.com/office/drawing/2014/main" id="{66334566-393D-48A8-8D93-8859311EC5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0038" y="188913"/>
            <a:ext cx="8518525" cy="503783"/>
          </a:xfr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br>
              <a:rPr lang="ca-ES" altLang="ca-ES" dirty="0">
                <a:solidFill>
                  <a:schemeClr val="bg1"/>
                </a:solidFill>
              </a:rPr>
            </a:br>
            <a:r>
              <a:rPr lang="ca-ES" altLang="ca-ES" b="1" dirty="0"/>
              <a:t>IMPORTANT A TENIR EN COMPTE!</a:t>
            </a:r>
            <a:br>
              <a:rPr lang="ca-ES" altLang="ca-ES" dirty="0">
                <a:solidFill>
                  <a:schemeClr val="bg1"/>
                </a:solidFill>
              </a:rPr>
            </a:br>
            <a:endParaRPr lang="ca-ES" altLang="ca-E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1">
            <a:extLst>
              <a:ext uri="{FF2B5EF4-FFF2-40B4-BE49-F238E27FC236}">
                <a16:creationId xmlns:a16="http://schemas.microsoft.com/office/drawing/2014/main" id="{CDA0EE9A-9751-4DBC-9339-7BC6933306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549275"/>
            <a:ext cx="8342312" cy="3095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rIns="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  <a:buSzPct val="100000"/>
            </a:pPr>
            <a:r>
              <a:rPr lang="ca-ES" altLang="ca-ES" sz="3200" b="1">
                <a:cs typeface="Arial" panose="020B0604020202020204" pitchFamily="34" charset="0"/>
              </a:rPr>
              <a:t>Convocatòria de </a:t>
            </a:r>
            <a:br>
              <a:rPr lang="ca-ES" altLang="ca-ES" sz="3200" b="1">
                <a:cs typeface="Arial" panose="020B0604020202020204" pitchFamily="34" charset="0"/>
              </a:rPr>
            </a:br>
            <a:r>
              <a:rPr lang="ca-ES" altLang="ca-ES" sz="3200" b="1">
                <a:cs typeface="Arial" panose="020B0604020202020204" pitchFamily="34" charset="0"/>
              </a:rPr>
              <a:t>Mobilitat Internacional per a Estudis 2022-2023</a:t>
            </a:r>
            <a:br>
              <a:rPr lang="ca-ES" altLang="ca-ES" sz="5900" b="1">
                <a:solidFill>
                  <a:srgbClr val="FFFFFF"/>
                </a:solidFill>
                <a:cs typeface="Arial" panose="020B0604020202020204" pitchFamily="34" charset="0"/>
              </a:rPr>
            </a:br>
            <a:br>
              <a:rPr lang="ca-ES" altLang="ca-ES" sz="5900" b="1">
                <a:solidFill>
                  <a:srgbClr val="FFFFFF"/>
                </a:solidFill>
                <a:cs typeface="Arial" panose="020B0604020202020204" pitchFamily="34" charset="0"/>
              </a:rPr>
            </a:br>
            <a:endParaRPr lang="ca-ES" altLang="ca-ES" sz="5900" b="1">
              <a:solidFill>
                <a:srgbClr val="FFFFFF"/>
              </a:solidFill>
              <a:cs typeface="Arial" panose="020B0604020202020204" pitchFamily="34" charset="0"/>
            </a:endParaRPr>
          </a:p>
        </p:txBody>
      </p:sp>
      <p:sp>
        <p:nvSpPr>
          <p:cNvPr id="10243" name="Text Box 2">
            <a:extLst>
              <a:ext uri="{FF2B5EF4-FFF2-40B4-BE49-F238E27FC236}">
                <a16:creationId xmlns:a16="http://schemas.microsoft.com/office/drawing/2014/main" id="{6C0DE6DF-16F8-4103-9E81-F460EF424C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9563" y="5519738"/>
            <a:ext cx="7791450" cy="576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Aft>
                <a:spcPts val="1400"/>
              </a:spcAft>
              <a:buSzPct val="100000"/>
            </a:pPr>
            <a:r>
              <a:rPr lang="ca-ES" altLang="ca-ES" sz="2900" b="1">
                <a:cs typeface="Arial" panose="020B0604020202020204" pitchFamily="34" charset="0"/>
              </a:rPr>
              <a:t> </a:t>
            </a:r>
            <a:r>
              <a:rPr lang="ca-ES" altLang="ca-ES" sz="4000" b="1">
                <a:cs typeface="Arial" panose="020B0604020202020204" pitchFamily="34" charset="0"/>
              </a:rPr>
              <a:t>Sol·licituds: 15/12/21 – 21/02/22</a:t>
            </a:r>
          </a:p>
          <a:p>
            <a:pPr algn="ctr" eaLnBrk="1" hangingPunct="1">
              <a:spcAft>
                <a:spcPts val="1400"/>
              </a:spcAft>
              <a:buSzPct val="100000"/>
            </a:pPr>
            <a:endParaRPr lang="ca-ES" altLang="ca-ES" sz="4000" b="1">
              <a:solidFill>
                <a:srgbClr val="8FCBFF"/>
              </a:solidFill>
              <a:cs typeface="Arial" panose="020B0604020202020204" pitchFamily="34" charset="0"/>
            </a:endParaRPr>
          </a:p>
          <a:p>
            <a:pPr algn="ctr" eaLnBrk="1" hangingPunct="1">
              <a:spcAft>
                <a:spcPts val="1400"/>
              </a:spcAft>
              <a:buSzPct val="100000"/>
            </a:pPr>
            <a:endParaRPr lang="ca-ES" altLang="ca-ES" sz="4000" b="1">
              <a:solidFill>
                <a:srgbClr val="8FCBFF"/>
              </a:solidFill>
              <a:cs typeface="Arial" panose="020B0604020202020204" pitchFamily="34" charset="0"/>
            </a:endParaRPr>
          </a:p>
        </p:txBody>
      </p:sp>
      <p:graphicFrame>
        <p:nvGraphicFramePr>
          <p:cNvPr id="7172" name="Group 4">
            <a:extLst>
              <a:ext uri="{FF2B5EF4-FFF2-40B4-BE49-F238E27FC236}">
                <a16:creationId xmlns:a16="http://schemas.microsoft.com/office/drawing/2014/main" id="{4F4B9328-0307-40E4-A062-A9C31637CEB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0325818"/>
              </p:ext>
            </p:extLst>
          </p:nvPr>
        </p:nvGraphicFramePr>
        <p:xfrm>
          <a:off x="503238" y="2133600"/>
          <a:ext cx="8139112" cy="2669930"/>
        </p:xfrm>
        <a:graphic>
          <a:graphicData uri="http://schemas.openxmlformats.org/drawingml/2006/table">
            <a:tbl>
              <a:tblPr/>
              <a:tblGrid>
                <a:gridCol w="4681537">
                  <a:extLst>
                    <a:ext uri="{9D8B030D-6E8A-4147-A177-3AD203B41FA5}">
                      <a16:colId xmlns:a16="http://schemas.microsoft.com/office/drawing/2014/main" val="1735978040"/>
                    </a:ext>
                  </a:extLst>
                </a:gridCol>
                <a:gridCol w="3457575">
                  <a:extLst>
                    <a:ext uri="{9D8B030D-6E8A-4147-A177-3AD203B41FA5}">
                      <a16:colId xmlns:a16="http://schemas.microsoft.com/office/drawing/2014/main" val="2267144634"/>
                    </a:ext>
                  </a:extLst>
                </a:gridCol>
              </a:tblGrid>
              <a:tr h="1151384">
                <a:tc>
                  <a:txBody>
                    <a:bodyPr/>
                    <a:lstStyle>
                      <a:lvl1pPr>
                        <a:spcAft>
                          <a:spcPts val="1000"/>
                        </a:spcAft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Aft>
                          <a:spcPts val="1400"/>
                        </a:spcAft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Aft>
                          <a:spcPts val="1200"/>
                        </a:spcAft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Aft>
                          <a:spcPts val="1000"/>
                        </a:spcAft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Aft>
                          <a:spcPts val="1000"/>
                        </a:spcAft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449263" eaLnBrk="0" fontAlgn="base" hangingPunct="0">
                        <a:spcBef>
                          <a:spcPct val="0"/>
                        </a:spcBef>
                        <a:spcAft>
                          <a:spcPts val="100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449263" eaLnBrk="0" fontAlgn="base" hangingPunct="0">
                        <a:spcBef>
                          <a:spcPct val="0"/>
                        </a:spcBef>
                        <a:spcAft>
                          <a:spcPts val="100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449263" eaLnBrk="0" fontAlgn="base" hangingPunct="0">
                        <a:spcBef>
                          <a:spcPct val="0"/>
                        </a:spcBef>
                        <a:spcAft>
                          <a:spcPts val="100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449263" eaLnBrk="0" fontAlgn="base" hangingPunct="0">
                        <a:spcBef>
                          <a:spcPct val="0"/>
                        </a:spcBef>
                        <a:spcAft>
                          <a:spcPts val="100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ca-ES" altLang="ca-ES" sz="2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PROGRAMES MOBILITAT ESTUDIS</a:t>
                      </a:r>
                    </a:p>
                  </a:txBody>
                  <a:tcPr marT="61561" marB="4569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9D64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000"/>
                        </a:spcAft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Aft>
                          <a:spcPts val="1400"/>
                        </a:spcAft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Aft>
                          <a:spcPts val="1200"/>
                        </a:spcAft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Aft>
                          <a:spcPts val="1000"/>
                        </a:spcAft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Aft>
                          <a:spcPts val="1000"/>
                        </a:spcAft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449263" eaLnBrk="0" fontAlgn="base" hangingPunct="0">
                        <a:spcBef>
                          <a:spcPct val="0"/>
                        </a:spcBef>
                        <a:spcAft>
                          <a:spcPts val="100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449263" eaLnBrk="0" fontAlgn="base" hangingPunct="0">
                        <a:spcBef>
                          <a:spcPct val="0"/>
                        </a:spcBef>
                        <a:spcAft>
                          <a:spcPts val="100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449263" eaLnBrk="0" fontAlgn="base" hangingPunct="0">
                        <a:spcBef>
                          <a:spcPct val="0"/>
                        </a:spcBef>
                        <a:spcAft>
                          <a:spcPts val="100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449263" eaLnBrk="0" fontAlgn="base" hangingPunct="0">
                        <a:spcBef>
                          <a:spcPct val="0"/>
                        </a:spcBef>
                        <a:spcAft>
                          <a:spcPts val="100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ca-ES" altLang="ca-ES" sz="2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DESTÍ</a:t>
                      </a:r>
                    </a:p>
                  </a:txBody>
                  <a:tcPr marT="61561" marB="4569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9D6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3515701"/>
                  </a:ext>
                </a:extLst>
              </a:tr>
              <a:tr h="759162">
                <a:tc>
                  <a:txBody>
                    <a:bodyPr/>
                    <a:lstStyle>
                      <a:lvl1pPr>
                        <a:spcAft>
                          <a:spcPts val="1000"/>
                        </a:spcAft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Aft>
                          <a:spcPts val="1400"/>
                        </a:spcAft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Aft>
                          <a:spcPts val="1200"/>
                        </a:spcAft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Aft>
                          <a:spcPts val="1000"/>
                        </a:spcAft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Aft>
                          <a:spcPts val="1000"/>
                        </a:spcAft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449263" eaLnBrk="0" fontAlgn="base" hangingPunct="0">
                        <a:spcBef>
                          <a:spcPct val="0"/>
                        </a:spcBef>
                        <a:spcAft>
                          <a:spcPts val="100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449263" eaLnBrk="0" fontAlgn="base" hangingPunct="0">
                        <a:spcBef>
                          <a:spcPct val="0"/>
                        </a:spcBef>
                        <a:spcAft>
                          <a:spcPts val="100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449263" eaLnBrk="0" fontAlgn="base" hangingPunct="0">
                        <a:spcBef>
                          <a:spcPct val="0"/>
                        </a:spcBef>
                        <a:spcAft>
                          <a:spcPts val="100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449263" eaLnBrk="0" fontAlgn="base" hangingPunct="0">
                        <a:spcBef>
                          <a:spcPct val="0"/>
                        </a:spcBef>
                        <a:spcAft>
                          <a:spcPts val="100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ca-ES" altLang="ca-ES" sz="2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Erasmus+ estudis Països del Programa</a:t>
                      </a:r>
                    </a:p>
                  </a:txBody>
                  <a:tcPr marT="61561" marB="4569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000"/>
                        </a:spcAft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Aft>
                          <a:spcPts val="1400"/>
                        </a:spcAft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Aft>
                          <a:spcPts val="1200"/>
                        </a:spcAft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Aft>
                          <a:spcPts val="1000"/>
                        </a:spcAft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Aft>
                          <a:spcPts val="1000"/>
                        </a:spcAft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449263" eaLnBrk="0" fontAlgn="base" hangingPunct="0">
                        <a:spcBef>
                          <a:spcPct val="0"/>
                        </a:spcBef>
                        <a:spcAft>
                          <a:spcPts val="100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449263" eaLnBrk="0" fontAlgn="base" hangingPunct="0">
                        <a:spcBef>
                          <a:spcPct val="0"/>
                        </a:spcBef>
                        <a:spcAft>
                          <a:spcPts val="100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449263" eaLnBrk="0" fontAlgn="base" hangingPunct="0">
                        <a:spcBef>
                          <a:spcPct val="0"/>
                        </a:spcBef>
                        <a:spcAft>
                          <a:spcPts val="100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449263" eaLnBrk="0" fontAlgn="base" hangingPunct="0">
                        <a:spcBef>
                          <a:spcPct val="0"/>
                        </a:spcBef>
                        <a:spcAft>
                          <a:spcPts val="100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ca-ES" altLang="ca-ES" sz="2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Europa</a:t>
                      </a:r>
                    </a:p>
                  </a:txBody>
                  <a:tcPr marT="61561" marB="4569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6850855"/>
                  </a:ext>
                </a:extLst>
              </a:tr>
              <a:tr h="759162">
                <a:tc>
                  <a:txBody>
                    <a:bodyPr/>
                    <a:lstStyle>
                      <a:lvl1pPr>
                        <a:spcAft>
                          <a:spcPts val="1000"/>
                        </a:spcAft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Aft>
                          <a:spcPts val="1400"/>
                        </a:spcAft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Aft>
                          <a:spcPts val="1200"/>
                        </a:spcAft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Aft>
                          <a:spcPts val="1000"/>
                        </a:spcAft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Aft>
                          <a:spcPts val="1000"/>
                        </a:spcAft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449263" eaLnBrk="0" fontAlgn="base" hangingPunct="0">
                        <a:spcBef>
                          <a:spcPct val="0"/>
                        </a:spcBef>
                        <a:spcAft>
                          <a:spcPts val="100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449263" eaLnBrk="0" fontAlgn="base" hangingPunct="0">
                        <a:spcBef>
                          <a:spcPct val="0"/>
                        </a:spcBef>
                        <a:spcAft>
                          <a:spcPts val="100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449263" eaLnBrk="0" fontAlgn="base" hangingPunct="0">
                        <a:spcBef>
                          <a:spcPct val="0"/>
                        </a:spcBef>
                        <a:spcAft>
                          <a:spcPts val="100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449263" eaLnBrk="0" fontAlgn="base" hangingPunct="0">
                        <a:spcBef>
                          <a:spcPct val="0"/>
                        </a:spcBef>
                        <a:spcAft>
                          <a:spcPts val="100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ca-ES" altLang="ca-ES" sz="2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Prometeu</a:t>
                      </a:r>
                    </a:p>
                  </a:txBody>
                  <a:tcPr marT="61561" marB="4569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000"/>
                        </a:spcAft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Aft>
                          <a:spcPts val="1400"/>
                        </a:spcAft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Aft>
                          <a:spcPts val="1200"/>
                        </a:spcAft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Aft>
                          <a:spcPts val="1000"/>
                        </a:spcAft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Aft>
                          <a:spcPts val="1000"/>
                        </a:spcAft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449263" eaLnBrk="0" fontAlgn="base" hangingPunct="0">
                        <a:spcBef>
                          <a:spcPct val="0"/>
                        </a:spcBef>
                        <a:spcAft>
                          <a:spcPts val="100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449263" eaLnBrk="0" fontAlgn="base" hangingPunct="0">
                        <a:spcBef>
                          <a:spcPct val="0"/>
                        </a:spcBef>
                        <a:spcAft>
                          <a:spcPts val="100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449263" eaLnBrk="0" fontAlgn="base" hangingPunct="0">
                        <a:spcBef>
                          <a:spcPct val="0"/>
                        </a:spcBef>
                        <a:spcAft>
                          <a:spcPts val="100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449263" eaLnBrk="0" fontAlgn="base" hangingPunct="0">
                        <a:spcBef>
                          <a:spcPct val="0"/>
                        </a:spcBef>
                        <a:spcAft>
                          <a:spcPts val="100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ca-ES" altLang="ca-ES" sz="2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Món (fora de l’abast Erasmus+)</a:t>
                      </a:r>
                    </a:p>
                  </a:txBody>
                  <a:tcPr marT="61561" marB="4569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9002643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>
            <a:extLst>
              <a:ext uri="{FF2B5EF4-FFF2-40B4-BE49-F238E27FC236}">
                <a16:creationId xmlns:a16="http://schemas.microsoft.com/office/drawing/2014/main" id="{1BBB3FF0-E68C-43E4-9C76-EC0052006C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406400"/>
            <a:ext cx="8064500" cy="5518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spcAft>
                <a:spcPts val="100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1838" algn="l"/>
                <a:tab pos="1646238" algn="l"/>
                <a:tab pos="2560638" algn="l"/>
                <a:tab pos="3475038" algn="l"/>
                <a:tab pos="4389438" algn="l"/>
                <a:tab pos="5303838" algn="l"/>
                <a:tab pos="6218238" algn="l"/>
                <a:tab pos="7132638" algn="l"/>
                <a:tab pos="8047038" algn="l"/>
                <a:tab pos="8961438" algn="l"/>
                <a:tab pos="9875838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spcAft>
                <a:spcPts val="140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1838" algn="l"/>
                <a:tab pos="1646238" algn="l"/>
                <a:tab pos="2560638" algn="l"/>
                <a:tab pos="3475038" algn="l"/>
                <a:tab pos="4389438" algn="l"/>
                <a:tab pos="5303838" algn="l"/>
                <a:tab pos="6218238" algn="l"/>
                <a:tab pos="7132638" algn="l"/>
                <a:tab pos="8047038" algn="l"/>
                <a:tab pos="8961438" algn="l"/>
                <a:tab pos="9875838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spcAft>
                <a:spcPts val="120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1838" algn="l"/>
                <a:tab pos="1646238" algn="l"/>
                <a:tab pos="2560638" algn="l"/>
                <a:tab pos="3475038" algn="l"/>
                <a:tab pos="4389438" algn="l"/>
                <a:tab pos="5303838" algn="l"/>
                <a:tab pos="6218238" algn="l"/>
                <a:tab pos="7132638" algn="l"/>
                <a:tab pos="8047038" algn="l"/>
                <a:tab pos="8961438" algn="l"/>
                <a:tab pos="9875838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spcAft>
                <a:spcPts val="100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1838" algn="l"/>
                <a:tab pos="1646238" algn="l"/>
                <a:tab pos="2560638" algn="l"/>
                <a:tab pos="3475038" algn="l"/>
                <a:tab pos="4389438" algn="l"/>
                <a:tab pos="5303838" algn="l"/>
                <a:tab pos="6218238" algn="l"/>
                <a:tab pos="7132638" algn="l"/>
                <a:tab pos="8047038" algn="l"/>
                <a:tab pos="8961438" algn="l"/>
                <a:tab pos="9875838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spcAft>
                <a:spcPts val="100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1838" algn="l"/>
                <a:tab pos="1646238" algn="l"/>
                <a:tab pos="2560638" algn="l"/>
                <a:tab pos="3475038" algn="l"/>
                <a:tab pos="4389438" algn="l"/>
                <a:tab pos="5303838" algn="l"/>
                <a:tab pos="6218238" algn="l"/>
                <a:tab pos="7132638" algn="l"/>
                <a:tab pos="8047038" algn="l"/>
                <a:tab pos="8961438" algn="l"/>
                <a:tab pos="9875838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ts val="100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1838" algn="l"/>
                <a:tab pos="1646238" algn="l"/>
                <a:tab pos="2560638" algn="l"/>
                <a:tab pos="3475038" algn="l"/>
                <a:tab pos="4389438" algn="l"/>
                <a:tab pos="5303838" algn="l"/>
                <a:tab pos="6218238" algn="l"/>
                <a:tab pos="7132638" algn="l"/>
                <a:tab pos="8047038" algn="l"/>
                <a:tab pos="8961438" algn="l"/>
                <a:tab pos="9875838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ts val="100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1838" algn="l"/>
                <a:tab pos="1646238" algn="l"/>
                <a:tab pos="2560638" algn="l"/>
                <a:tab pos="3475038" algn="l"/>
                <a:tab pos="4389438" algn="l"/>
                <a:tab pos="5303838" algn="l"/>
                <a:tab pos="6218238" algn="l"/>
                <a:tab pos="7132638" algn="l"/>
                <a:tab pos="8047038" algn="l"/>
                <a:tab pos="8961438" algn="l"/>
                <a:tab pos="9875838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ts val="100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1838" algn="l"/>
                <a:tab pos="1646238" algn="l"/>
                <a:tab pos="2560638" algn="l"/>
                <a:tab pos="3475038" algn="l"/>
                <a:tab pos="4389438" algn="l"/>
                <a:tab pos="5303838" algn="l"/>
                <a:tab pos="6218238" algn="l"/>
                <a:tab pos="7132638" algn="l"/>
                <a:tab pos="8047038" algn="l"/>
                <a:tab pos="8961438" algn="l"/>
                <a:tab pos="9875838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ts val="100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1838" algn="l"/>
                <a:tab pos="1646238" algn="l"/>
                <a:tab pos="2560638" algn="l"/>
                <a:tab pos="3475038" algn="l"/>
                <a:tab pos="4389438" algn="l"/>
                <a:tab pos="5303838" algn="l"/>
                <a:tab pos="6218238" algn="l"/>
                <a:tab pos="7132638" algn="l"/>
                <a:tab pos="8047038" algn="l"/>
                <a:tab pos="8961438" algn="l"/>
                <a:tab pos="9875838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fontAlgn="auto" hangingPunct="1">
              <a:lnSpc>
                <a:spcPct val="90000"/>
              </a:lnSpc>
              <a:spcBef>
                <a:spcPts val="0"/>
              </a:spcBef>
              <a:spcAft>
                <a:spcPts val="1750"/>
              </a:spcAft>
              <a:buClrTx/>
              <a:buFontTx/>
              <a:buNone/>
              <a:defRPr/>
            </a:pPr>
            <a:r>
              <a:rPr lang="ca-ES" altLang="ca-ES" sz="2800" b="1" dirty="0">
                <a:solidFill>
                  <a:schemeClr val="tx1"/>
                </a:solidFill>
                <a:latin typeface="Calibri" panose="020F0502020204030204" pitchFamily="34" charset="0"/>
              </a:rPr>
              <a:t>Convocatòria de </a:t>
            </a:r>
            <a:br>
              <a:rPr lang="ca-ES" altLang="ca-ES" sz="2800" b="1" dirty="0">
                <a:solidFill>
                  <a:schemeClr val="tx1"/>
                </a:solidFill>
                <a:latin typeface="Calibri" panose="020F0502020204030204" pitchFamily="34" charset="0"/>
              </a:rPr>
            </a:br>
            <a:r>
              <a:rPr lang="ca-ES" altLang="ca-ES" sz="2800" b="1" dirty="0">
                <a:solidFill>
                  <a:schemeClr val="tx1"/>
                </a:solidFill>
                <a:latin typeface="Calibri" panose="020F0502020204030204" pitchFamily="34" charset="0"/>
              </a:rPr>
              <a:t>Mobilitat Internacional per a Estudis 2022-2023</a:t>
            </a:r>
          </a:p>
          <a:p>
            <a:pPr algn="ctr" eaLnBrk="1" fontAlgn="auto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FontTx/>
              <a:buNone/>
              <a:defRPr/>
            </a:pPr>
            <a:r>
              <a:rPr lang="ca-ES" altLang="ca-ES" sz="2800" b="1" dirty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ca-ES" altLang="ca-ES" sz="4400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</a:rPr>
              <a:t>Erasmus+</a:t>
            </a:r>
            <a:endParaRPr lang="ca-ES" altLang="ca-ES" sz="3600" b="1" dirty="0">
              <a:solidFill>
                <a:schemeClr val="accent2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pPr algn="ctr" eaLnBrk="1" fontAlgn="auto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FontTx/>
              <a:buNone/>
              <a:defRPr/>
            </a:pPr>
            <a:r>
              <a:rPr lang="ca-ES" altLang="ca-ES" sz="3600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</a:rPr>
              <a:t>Destins per països</a:t>
            </a:r>
          </a:p>
          <a:p>
            <a:pPr algn="ctr" eaLnBrk="1" fontAlgn="auto" hangingPunct="1">
              <a:lnSpc>
                <a:spcPct val="90000"/>
              </a:lnSpc>
              <a:spcBef>
                <a:spcPts val="0"/>
              </a:spcBef>
              <a:spcAft>
                <a:spcPts val="1750"/>
              </a:spcAft>
              <a:buClrTx/>
              <a:buFontTx/>
              <a:buNone/>
              <a:defRPr/>
            </a:pPr>
            <a:endParaRPr lang="ca-ES" altLang="ca-ES" sz="4400" b="1" dirty="0">
              <a:solidFill>
                <a:schemeClr val="accent2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pPr algn="ctr" eaLnBrk="1" fontAlgn="auto" hangingPunct="1">
              <a:lnSpc>
                <a:spcPct val="90000"/>
              </a:lnSpc>
              <a:spcBef>
                <a:spcPts val="0"/>
              </a:spcBef>
              <a:spcAft>
                <a:spcPts val="1750"/>
              </a:spcAft>
              <a:buClrTx/>
              <a:buFontTx/>
              <a:buNone/>
              <a:defRPr/>
            </a:pPr>
            <a:endParaRPr lang="ca-ES" altLang="ca-ES" sz="3600" b="1" dirty="0">
              <a:solidFill>
                <a:schemeClr val="accent2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pPr algn="ctr" eaLnBrk="1" fontAlgn="auto" hangingPunct="1">
              <a:lnSpc>
                <a:spcPct val="90000"/>
              </a:lnSpc>
              <a:spcBef>
                <a:spcPts val="0"/>
              </a:spcBef>
              <a:spcAft>
                <a:spcPts val="1750"/>
              </a:spcAft>
              <a:buClrTx/>
              <a:buFontTx/>
              <a:buNone/>
              <a:defRPr/>
            </a:pPr>
            <a:endParaRPr lang="ca-ES" altLang="ca-ES" sz="4400" b="1" dirty="0">
              <a:solidFill>
                <a:schemeClr val="accent2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pPr algn="ctr" eaLnBrk="1" fontAlgn="auto" hangingPunct="1">
              <a:lnSpc>
                <a:spcPct val="90000"/>
              </a:lnSpc>
              <a:spcBef>
                <a:spcPts val="0"/>
              </a:spcBef>
              <a:spcAft>
                <a:spcPts val="1750"/>
              </a:spcAft>
              <a:buClrTx/>
              <a:buFontTx/>
              <a:buNone/>
              <a:defRPr/>
            </a:pPr>
            <a:r>
              <a:rPr lang="ca-ES" altLang="ca-ES" sz="2400" b="1" u="sng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</a:rPr>
              <a:t>Destins possibles per països</a:t>
            </a:r>
          </a:p>
          <a:p>
            <a:pPr algn="ctr" eaLnBrk="1" fontAlgn="auto" hangingPunct="1">
              <a:lnSpc>
                <a:spcPct val="90000"/>
              </a:lnSpc>
              <a:spcBef>
                <a:spcPts val="0"/>
              </a:spcBef>
              <a:spcAft>
                <a:spcPts val="1750"/>
              </a:spcAft>
              <a:buClrTx/>
              <a:buFontTx/>
              <a:buNone/>
              <a:defRPr/>
            </a:pPr>
            <a:endParaRPr lang="ca-ES" altLang="ca-ES" sz="2400" b="1" u="sng" dirty="0">
              <a:solidFill>
                <a:schemeClr val="accent2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pPr eaLnBrk="1" fontAlgn="auto" hangingPunct="1">
              <a:lnSpc>
                <a:spcPct val="90000"/>
              </a:lnSpc>
              <a:spcBef>
                <a:spcPts val="0"/>
              </a:spcBef>
              <a:spcAft>
                <a:spcPts val="1750"/>
              </a:spcAft>
              <a:buClrTx/>
              <a:buFontTx/>
              <a:buNone/>
              <a:defRPr/>
            </a:pPr>
            <a:endParaRPr lang="ca-ES" altLang="ca-ES" sz="2400" b="1" u="sng" dirty="0">
              <a:solidFill>
                <a:schemeClr val="accent2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pPr eaLnBrk="1" fontAlgn="auto" hangingPunct="1">
              <a:lnSpc>
                <a:spcPct val="90000"/>
              </a:lnSpc>
              <a:spcBef>
                <a:spcPts val="0"/>
              </a:spcBef>
              <a:spcAft>
                <a:spcPts val="1800"/>
              </a:spcAft>
              <a:buClr>
                <a:srgbClr val="8FCBFF"/>
              </a:buClr>
              <a:buFont typeface="Wingdings" panose="05000000000000000000" pitchFamily="2" charset="2"/>
              <a:buNone/>
              <a:defRPr/>
            </a:pPr>
            <a:endParaRPr lang="ca-ES" altLang="ca-ES" sz="3600" b="1" u="sng" dirty="0">
              <a:solidFill>
                <a:srgbClr val="8FCBFF"/>
              </a:solidFill>
              <a:latin typeface="Calibri" panose="020F0502020204030204" pitchFamily="34" charset="0"/>
            </a:endParaRPr>
          </a:p>
          <a:p>
            <a:pPr eaLnBrk="1" fontAlgn="auto" hangingPunct="1">
              <a:lnSpc>
                <a:spcPct val="90000"/>
              </a:lnSpc>
              <a:spcBef>
                <a:spcPts val="0"/>
              </a:spcBef>
              <a:spcAft>
                <a:spcPts val="1800"/>
              </a:spcAft>
              <a:buClr>
                <a:srgbClr val="8FCBFF"/>
              </a:buClr>
              <a:buFont typeface="Wingdings" panose="05000000000000000000" pitchFamily="2" charset="2"/>
              <a:buNone/>
              <a:defRPr/>
            </a:pPr>
            <a:endParaRPr lang="ca-ES" altLang="ca-ES" sz="3600" b="1" u="sng" dirty="0">
              <a:solidFill>
                <a:srgbClr val="8FCBFF"/>
              </a:solidFill>
              <a:latin typeface="Calibri" panose="020F0502020204030204" pitchFamily="34" charset="0"/>
            </a:endParaRPr>
          </a:p>
          <a:p>
            <a:pPr eaLnBrk="1" fontAlgn="auto" hangingPunct="1">
              <a:lnSpc>
                <a:spcPct val="90000"/>
              </a:lnSpc>
              <a:spcBef>
                <a:spcPts val="0"/>
              </a:spcBef>
              <a:spcAft>
                <a:spcPts val="1800"/>
              </a:spcAft>
              <a:buClr>
                <a:srgbClr val="8FCBFF"/>
              </a:buClr>
              <a:buFont typeface="Wingdings" panose="05000000000000000000" pitchFamily="2" charset="2"/>
              <a:buNone/>
              <a:defRPr/>
            </a:pPr>
            <a:endParaRPr lang="ca-ES" altLang="ca-ES" sz="3600" b="1" u="sng" dirty="0">
              <a:solidFill>
                <a:srgbClr val="8FCBFF"/>
              </a:solidFill>
              <a:latin typeface="Calibri" panose="020F0502020204030204" pitchFamily="34" charset="0"/>
            </a:endParaRPr>
          </a:p>
          <a:p>
            <a:pPr eaLnBrk="1" fontAlgn="auto" hangingPunct="1">
              <a:lnSpc>
                <a:spcPct val="90000"/>
              </a:lnSpc>
              <a:spcBef>
                <a:spcPts val="0"/>
              </a:spcBef>
              <a:spcAft>
                <a:spcPts val="1800"/>
              </a:spcAft>
              <a:buClr>
                <a:srgbClr val="8FCBFF"/>
              </a:buClr>
              <a:buFont typeface="Wingdings" panose="05000000000000000000" pitchFamily="2" charset="2"/>
              <a:buNone/>
              <a:defRPr/>
            </a:pPr>
            <a:endParaRPr lang="ca-ES" altLang="ca-ES" sz="3600" b="1" u="sng" dirty="0">
              <a:solidFill>
                <a:srgbClr val="8FCBFF"/>
              </a:solidFill>
              <a:latin typeface="Calibri" panose="020F0502020204030204" pitchFamily="34" charset="0"/>
            </a:endParaRPr>
          </a:p>
          <a:p>
            <a:pPr eaLnBrk="1" fontAlgn="auto" hangingPunct="1">
              <a:lnSpc>
                <a:spcPct val="90000"/>
              </a:lnSpc>
              <a:spcBef>
                <a:spcPts val="0"/>
              </a:spcBef>
              <a:spcAft>
                <a:spcPts val="1800"/>
              </a:spcAft>
              <a:buClr>
                <a:srgbClr val="8FCBFF"/>
              </a:buClr>
              <a:buFont typeface="Wingdings" panose="05000000000000000000" pitchFamily="2" charset="2"/>
              <a:buNone/>
              <a:defRPr/>
            </a:pPr>
            <a:endParaRPr lang="ca-ES" altLang="ca-ES" sz="3600" b="1" u="sng" dirty="0">
              <a:solidFill>
                <a:srgbClr val="8FCBFF"/>
              </a:solidFill>
              <a:latin typeface="Calibri" panose="020F0502020204030204" pitchFamily="34" charset="0"/>
            </a:endParaRPr>
          </a:p>
        </p:txBody>
      </p:sp>
      <p:graphicFrame>
        <p:nvGraphicFramePr>
          <p:cNvPr id="8196" name="Group 4">
            <a:extLst>
              <a:ext uri="{FF2B5EF4-FFF2-40B4-BE49-F238E27FC236}">
                <a16:creationId xmlns:a16="http://schemas.microsoft.com/office/drawing/2014/main" id="{0305B4C6-5B69-4248-911D-CA4FE74B54EA}"/>
              </a:ext>
            </a:extLst>
          </p:cNvPr>
          <p:cNvGraphicFramePr>
            <a:graphicFrameLocks noGrp="1"/>
          </p:cNvGraphicFramePr>
          <p:nvPr/>
        </p:nvGraphicFramePr>
        <p:xfrm>
          <a:off x="468313" y="2708275"/>
          <a:ext cx="8351837" cy="3287713"/>
        </p:xfrm>
        <a:graphic>
          <a:graphicData uri="http://schemas.openxmlformats.org/drawingml/2006/table">
            <a:tbl>
              <a:tblPr/>
              <a:tblGrid>
                <a:gridCol w="3167062">
                  <a:extLst>
                    <a:ext uri="{9D8B030D-6E8A-4147-A177-3AD203B41FA5}">
                      <a16:colId xmlns:a16="http://schemas.microsoft.com/office/drawing/2014/main" val="1126174491"/>
                    </a:ext>
                  </a:extLst>
                </a:gridCol>
                <a:gridCol w="5184775">
                  <a:extLst>
                    <a:ext uri="{9D8B030D-6E8A-4147-A177-3AD203B41FA5}">
                      <a16:colId xmlns:a16="http://schemas.microsoft.com/office/drawing/2014/main" val="2708291180"/>
                    </a:ext>
                  </a:extLst>
                </a:gridCol>
              </a:tblGrid>
              <a:tr h="959882">
                <a:tc>
                  <a:txBody>
                    <a:bodyPr/>
                    <a:lstStyle>
                      <a:lvl1pPr>
                        <a:spcAft>
                          <a:spcPts val="1000"/>
                        </a:spcAft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Aft>
                          <a:spcPts val="1400"/>
                        </a:spcAft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Aft>
                          <a:spcPts val="1200"/>
                        </a:spcAft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Aft>
                          <a:spcPts val="1000"/>
                        </a:spcAft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Aft>
                          <a:spcPts val="1000"/>
                        </a:spcAft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449263" eaLnBrk="0" fontAlgn="base" hangingPunct="0">
                        <a:spcBef>
                          <a:spcPct val="0"/>
                        </a:spcBef>
                        <a:spcAft>
                          <a:spcPts val="100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449263" eaLnBrk="0" fontAlgn="base" hangingPunct="0">
                        <a:spcBef>
                          <a:spcPct val="0"/>
                        </a:spcBef>
                        <a:spcAft>
                          <a:spcPts val="100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449263" eaLnBrk="0" fontAlgn="base" hangingPunct="0">
                        <a:spcBef>
                          <a:spcPct val="0"/>
                        </a:spcBef>
                        <a:spcAft>
                          <a:spcPts val="100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449263" eaLnBrk="0" fontAlgn="base" hangingPunct="0">
                        <a:spcBef>
                          <a:spcPct val="0"/>
                        </a:spcBef>
                        <a:spcAft>
                          <a:spcPts val="100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ca-ES" altLang="ca-E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GRUP 1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ca-ES" altLang="ca-E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Països participants amb 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ca-ES" altLang="ca-E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nivell de vida ALT</a:t>
                      </a:r>
                    </a:p>
                  </a:txBody>
                  <a:tcPr marT="63387" marB="457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000"/>
                        </a:spcAft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Aft>
                          <a:spcPts val="1400"/>
                        </a:spcAft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Aft>
                          <a:spcPts val="1200"/>
                        </a:spcAft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Aft>
                          <a:spcPts val="1000"/>
                        </a:spcAft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Aft>
                          <a:spcPts val="1000"/>
                        </a:spcAft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449263" eaLnBrk="0" fontAlgn="base" hangingPunct="0">
                        <a:spcBef>
                          <a:spcPct val="0"/>
                        </a:spcBef>
                        <a:spcAft>
                          <a:spcPts val="100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449263" eaLnBrk="0" fontAlgn="base" hangingPunct="0">
                        <a:spcBef>
                          <a:spcPct val="0"/>
                        </a:spcBef>
                        <a:spcAft>
                          <a:spcPts val="100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449263" eaLnBrk="0" fontAlgn="base" hangingPunct="0">
                        <a:spcBef>
                          <a:spcPct val="0"/>
                        </a:spcBef>
                        <a:spcAft>
                          <a:spcPts val="100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449263" eaLnBrk="0" fontAlgn="base" hangingPunct="0">
                        <a:spcBef>
                          <a:spcPct val="0"/>
                        </a:spcBef>
                        <a:spcAft>
                          <a:spcPts val="100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ca-ES" altLang="ca-E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Noruega, Irlanda</a:t>
                      </a:r>
                    </a:p>
                  </a:txBody>
                  <a:tcPr marT="63387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7659518"/>
                  </a:ext>
                </a:extLst>
              </a:tr>
              <a:tr h="993675">
                <a:tc>
                  <a:txBody>
                    <a:bodyPr/>
                    <a:lstStyle>
                      <a:lvl1pPr>
                        <a:spcAft>
                          <a:spcPts val="1000"/>
                        </a:spcAft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Aft>
                          <a:spcPts val="1400"/>
                        </a:spcAft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Aft>
                          <a:spcPts val="1200"/>
                        </a:spcAft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Aft>
                          <a:spcPts val="1000"/>
                        </a:spcAft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Aft>
                          <a:spcPts val="1000"/>
                        </a:spcAft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449263" eaLnBrk="0" fontAlgn="base" hangingPunct="0">
                        <a:spcBef>
                          <a:spcPct val="0"/>
                        </a:spcBef>
                        <a:spcAft>
                          <a:spcPts val="100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449263" eaLnBrk="0" fontAlgn="base" hangingPunct="0">
                        <a:spcBef>
                          <a:spcPct val="0"/>
                        </a:spcBef>
                        <a:spcAft>
                          <a:spcPts val="100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449263" eaLnBrk="0" fontAlgn="base" hangingPunct="0">
                        <a:spcBef>
                          <a:spcPct val="0"/>
                        </a:spcBef>
                        <a:spcAft>
                          <a:spcPts val="100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449263" eaLnBrk="0" fontAlgn="base" hangingPunct="0">
                        <a:spcBef>
                          <a:spcPct val="0"/>
                        </a:spcBef>
                        <a:spcAft>
                          <a:spcPts val="100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ca-ES" altLang="ca-E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GRUP 2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ca-ES" altLang="ca-E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Països participants amb 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ca-ES" altLang="ca-E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nivell de vida MITJÀ</a:t>
                      </a:r>
                    </a:p>
                  </a:txBody>
                  <a:tcPr marT="63387" marB="457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000"/>
                        </a:spcAft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Aft>
                          <a:spcPts val="1400"/>
                        </a:spcAft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Aft>
                          <a:spcPts val="1200"/>
                        </a:spcAft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Aft>
                          <a:spcPts val="1000"/>
                        </a:spcAft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Aft>
                          <a:spcPts val="1000"/>
                        </a:spcAft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449263" eaLnBrk="0" fontAlgn="base" hangingPunct="0">
                        <a:spcBef>
                          <a:spcPct val="0"/>
                        </a:spcBef>
                        <a:spcAft>
                          <a:spcPts val="100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449263" eaLnBrk="0" fontAlgn="base" hangingPunct="0">
                        <a:spcBef>
                          <a:spcPct val="0"/>
                        </a:spcBef>
                        <a:spcAft>
                          <a:spcPts val="100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449263" eaLnBrk="0" fontAlgn="base" hangingPunct="0">
                        <a:spcBef>
                          <a:spcPct val="0"/>
                        </a:spcBef>
                        <a:spcAft>
                          <a:spcPts val="100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449263" eaLnBrk="0" fontAlgn="base" hangingPunct="0">
                        <a:spcBef>
                          <a:spcPct val="0"/>
                        </a:spcBef>
                        <a:spcAft>
                          <a:spcPts val="100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ca-ES" altLang="ca-E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Alemanya, Bèlgica, França</a:t>
                      </a:r>
                      <a:r>
                        <a:rPr kumimoji="0" lang="ca-ES" altLang="ca-E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kumimoji="0" lang="ca-ES" altLang="ca-E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Itàlia</a:t>
                      </a:r>
                      <a:r>
                        <a:rPr kumimoji="0" lang="ca-ES" altLang="ca-E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kumimoji="0" lang="ca-ES" altLang="ca-E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Grècia, Holanda, Portugal </a:t>
                      </a:r>
                    </a:p>
                  </a:txBody>
                  <a:tcPr marT="63387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2103185"/>
                  </a:ext>
                </a:extLst>
              </a:tr>
              <a:tr h="1334156">
                <a:tc>
                  <a:txBody>
                    <a:bodyPr/>
                    <a:lstStyle>
                      <a:lvl1pPr>
                        <a:spcAft>
                          <a:spcPts val="1000"/>
                        </a:spcAft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Aft>
                          <a:spcPts val="1400"/>
                        </a:spcAft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Aft>
                          <a:spcPts val="1200"/>
                        </a:spcAft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Aft>
                          <a:spcPts val="1000"/>
                        </a:spcAft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Aft>
                          <a:spcPts val="1000"/>
                        </a:spcAft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449263" eaLnBrk="0" fontAlgn="base" hangingPunct="0">
                        <a:spcBef>
                          <a:spcPct val="0"/>
                        </a:spcBef>
                        <a:spcAft>
                          <a:spcPts val="100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449263" eaLnBrk="0" fontAlgn="base" hangingPunct="0">
                        <a:spcBef>
                          <a:spcPct val="0"/>
                        </a:spcBef>
                        <a:spcAft>
                          <a:spcPts val="100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449263" eaLnBrk="0" fontAlgn="base" hangingPunct="0">
                        <a:spcBef>
                          <a:spcPct val="0"/>
                        </a:spcBef>
                        <a:spcAft>
                          <a:spcPts val="100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449263" eaLnBrk="0" fontAlgn="base" hangingPunct="0">
                        <a:spcBef>
                          <a:spcPct val="0"/>
                        </a:spcBef>
                        <a:spcAft>
                          <a:spcPts val="100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ca-ES" altLang="ca-E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GRUP 3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ca-ES" altLang="ca-E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Països participants amb 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ca-ES" altLang="ca-E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nivell de vida BAIX</a:t>
                      </a:r>
                    </a:p>
                  </a:txBody>
                  <a:tcPr marT="63387" marB="457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000"/>
                        </a:spcAft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Aft>
                          <a:spcPts val="1400"/>
                        </a:spcAft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Aft>
                          <a:spcPts val="1200"/>
                        </a:spcAft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Aft>
                          <a:spcPts val="1000"/>
                        </a:spcAft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Aft>
                          <a:spcPts val="1000"/>
                        </a:spcAft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449263" eaLnBrk="0" fontAlgn="base" hangingPunct="0">
                        <a:spcBef>
                          <a:spcPct val="0"/>
                        </a:spcBef>
                        <a:spcAft>
                          <a:spcPts val="100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449263" eaLnBrk="0" fontAlgn="base" hangingPunct="0">
                        <a:spcBef>
                          <a:spcPct val="0"/>
                        </a:spcBef>
                        <a:spcAft>
                          <a:spcPts val="100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449263" eaLnBrk="0" fontAlgn="base" hangingPunct="0">
                        <a:spcBef>
                          <a:spcPct val="0"/>
                        </a:spcBef>
                        <a:spcAft>
                          <a:spcPts val="100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449263" eaLnBrk="0" fontAlgn="base" hangingPunct="0">
                        <a:spcBef>
                          <a:spcPct val="0"/>
                        </a:spcBef>
                        <a:spcAft>
                          <a:spcPts val="100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ca-ES" altLang="ca-E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Bulgària, Croàcia, Hongria, Lituània, Polònia, República Txeca,</a:t>
                      </a:r>
                      <a:r>
                        <a:rPr kumimoji="0" lang="ca-ES" altLang="ca-E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ca-ES" altLang="ca-E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Romania, Turquia </a:t>
                      </a:r>
                    </a:p>
                  </a:txBody>
                  <a:tcPr marT="63387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8640583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>
            <a:extLst>
              <a:ext uri="{FF2B5EF4-FFF2-40B4-BE49-F238E27FC236}">
                <a16:creationId xmlns:a16="http://schemas.microsoft.com/office/drawing/2014/main" id="{130C6898-5868-4297-96CF-7449C96221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9125" y="1196752"/>
            <a:ext cx="7516813" cy="525643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000000"/>
            </a:solidFill>
          </a:ln>
          <a:effectLst/>
        </p:spPr>
        <p:txBody>
          <a:bodyPr lIns="0" tIns="0" rIns="0" bIns="0"/>
          <a:lstStyle>
            <a:lvl1pPr>
              <a:spcAft>
                <a:spcPts val="100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spcAft>
                <a:spcPts val="140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719138" indent="-274638">
              <a:spcAft>
                <a:spcPts val="120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spcAft>
                <a:spcPts val="100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spcAft>
                <a:spcPts val="100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ts val="100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ts val="100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ts val="100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ts val="100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fontAlgn="auto" hangingPunct="1">
              <a:spcBef>
                <a:spcPts val="0"/>
              </a:spcBef>
              <a:buClr>
                <a:srgbClr val="8FCBFF"/>
              </a:buClr>
              <a:defRPr/>
            </a:pPr>
            <a:r>
              <a:rPr lang="ca-ES" altLang="ca-ES" sz="3600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</a:rPr>
              <a:t>Prometeu</a:t>
            </a:r>
            <a:r>
              <a:rPr lang="ca-ES" altLang="ca-ES" sz="2400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</a:rPr>
              <a:t>: </a:t>
            </a:r>
            <a:r>
              <a:rPr lang="ca-ES" altLang="ca-ES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</a:rPr>
              <a:t>Convenis amb països fora de l’Erasmus+</a:t>
            </a:r>
            <a:endParaRPr lang="ca-ES" altLang="ca-ES" sz="3600" dirty="0">
              <a:solidFill>
                <a:schemeClr val="accent2">
                  <a:lumMod val="50000"/>
                </a:schemeClr>
              </a:solidFill>
            </a:endParaRPr>
          </a:p>
          <a:p>
            <a:pPr marL="444500" lvl="2" indent="0" algn="ctr" eaLnBrk="1" fontAlgn="auto" hangingPunct="1">
              <a:spcBef>
                <a:spcPts val="0"/>
              </a:spcBef>
              <a:spcAft>
                <a:spcPts val="1800"/>
              </a:spcAft>
              <a:buClr>
                <a:srgbClr val="FFFFFF"/>
              </a:buClr>
              <a:defRPr/>
            </a:pPr>
            <a:r>
              <a:rPr lang="ca-ES" altLang="ca-ES" sz="3600" dirty="0">
                <a:solidFill>
                  <a:schemeClr val="tx1"/>
                </a:solidFill>
              </a:rPr>
              <a:t>Argentina</a:t>
            </a:r>
          </a:p>
          <a:p>
            <a:pPr marL="444500" lvl="2" indent="0" algn="ctr" eaLnBrk="1" fontAlgn="auto" hangingPunct="1">
              <a:spcBef>
                <a:spcPts val="0"/>
              </a:spcBef>
              <a:spcAft>
                <a:spcPts val="1800"/>
              </a:spcAft>
              <a:buClr>
                <a:srgbClr val="FFFFFF"/>
              </a:buClr>
              <a:defRPr/>
            </a:pPr>
            <a:r>
              <a:rPr lang="ca-ES" altLang="ca-ES" sz="3600" dirty="0">
                <a:solidFill>
                  <a:schemeClr val="tx1"/>
                </a:solidFill>
              </a:rPr>
              <a:t>Brasil</a:t>
            </a:r>
          </a:p>
          <a:p>
            <a:pPr marL="444500" lvl="2" indent="0" algn="ctr" eaLnBrk="1" fontAlgn="auto" hangingPunct="1">
              <a:spcBef>
                <a:spcPts val="0"/>
              </a:spcBef>
              <a:spcAft>
                <a:spcPts val="1800"/>
              </a:spcAft>
              <a:buClr>
                <a:srgbClr val="FFFFFF"/>
              </a:buClr>
              <a:defRPr/>
            </a:pPr>
            <a:r>
              <a:rPr lang="ca-ES" altLang="ca-ES" sz="3600" dirty="0">
                <a:solidFill>
                  <a:schemeClr val="tx1"/>
                </a:solidFill>
              </a:rPr>
              <a:t>Colòmbia</a:t>
            </a:r>
          </a:p>
          <a:p>
            <a:pPr marL="444500" lvl="2" indent="0" algn="ctr" eaLnBrk="1" fontAlgn="auto" hangingPunct="1">
              <a:spcBef>
                <a:spcPts val="0"/>
              </a:spcBef>
              <a:spcAft>
                <a:spcPts val="1800"/>
              </a:spcAft>
              <a:buClr>
                <a:srgbClr val="FFFFFF"/>
              </a:buClr>
              <a:defRPr/>
            </a:pPr>
            <a:r>
              <a:rPr lang="ca-ES" altLang="ca-ES" sz="3600" dirty="0">
                <a:solidFill>
                  <a:schemeClr val="tx1"/>
                </a:solidFill>
              </a:rPr>
              <a:t>Mèxic</a:t>
            </a:r>
          </a:p>
          <a:p>
            <a:pPr marL="444500" lvl="2" indent="0" algn="ctr" eaLnBrk="1" fontAlgn="auto" hangingPunct="1">
              <a:spcBef>
                <a:spcPts val="0"/>
              </a:spcBef>
              <a:spcAft>
                <a:spcPts val="1800"/>
              </a:spcAft>
              <a:buClr>
                <a:srgbClr val="FFFFFF"/>
              </a:buClr>
              <a:defRPr/>
            </a:pPr>
            <a:r>
              <a:rPr lang="ca-ES" altLang="ca-ES" sz="3600" dirty="0">
                <a:solidFill>
                  <a:schemeClr val="tx1"/>
                </a:solidFill>
              </a:rPr>
              <a:t>Perú</a:t>
            </a:r>
          </a:p>
          <a:p>
            <a:pPr marL="444500" lvl="2" indent="0" algn="ctr" eaLnBrk="1" fontAlgn="auto" hangingPunct="1">
              <a:spcBef>
                <a:spcPts val="0"/>
              </a:spcBef>
              <a:spcAft>
                <a:spcPts val="1800"/>
              </a:spcAft>
              <a:buClr>
                <a:srgbClr val="FFFFFF"/>
              </a:buClr>
              <a:defRPr/>
            </a:pPr>
            <a:r>
              <a:rPr lang="ca-ES" altLang="ca-ES" sz="3600" dirty="0">
                <a:solidFill>
                  <a:schemeClr val="tx1"/>
                </a:solidFill>
              </a:rPr>
              <a:t>Xile</a:t>
            </a:r>
          </a:p>
        </p:txBody>
      </p:sp>
      <p:sp>
        <p:nvSpPr>
          <p:cNvPr id="3" name="Título 2">
            <a:extLst>
              <a:ext uri="{FF2B5EF4-FFF2-40B4-BE49-F238E27FC236}">
                <a16:creationId xmlns:a16="http://schemas.microsoft.com/office/drawing/2014/main" id="{51BDE8F0-9A59-453F-9764-2E3268A87D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0" y="115888"/>
            <a:ext cx="4392613" cy="360362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lnSpc>
                <a:spcPct val="100000"/>
              </a:lnSpc>
              <a:spcAft>
                <a:spcPts val="0"/>
              </a:spcAft>
              <a:defRPr/>
            </a:pPr>
            <a:r>
              <a:rPr lang="ca-ES" altLang="ca-ES" sz="1500" i="1" dirty="0">
                <a:solidFill>
                  <a:srgbClr val="FFFFFF"/>
                </a:solidFill>
                <a:latin typeface="Calibri" panose="020F0502020204030204" pitchFamily="34" charset="0"/>
                <a:ea typeface="+mn-ea"/>
              </a:rPr>
              <a:t>                       </a:t>
            </a:r>
            <a:br>
              <a:rPr lang="ca-ES" altLang="ca-ES" sz="1500" i="1" dirty="0">
                <a:solidFill>
                  <a:srgbClr val="FFFFFF"/>
                </a:solidFill>
                <a:latin typeface="Calibri" panose="020F0502020204030204" pitchFamily="34" charset="0"/>
                <a:ea typeface="+mn-ea"/>
              </a:rPr>
            </a:br>
            <a:endParaRPr lang="ca-ES" sz="800" dirty="0"/>
          </a:p>
        </p:txBody>
      </p:sp>
      <p:sp>
        <p:nvSpPr>
          <p:cNvPr id="14340" name="Rectangle 7">
            <a:extLst>
              <a:ext uri="{FF2B5EF4-FFF2-40B4-BE49-F238E27FC236}">
                <a16:creationId xmlns:a16="http://schemas.microsoft.com/office/drawing/2014/main" id="{B64C1206-67D0-4CBA-8EF7-1AF9957C22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0113" y="115888"/>
            <a:ext cx="7344295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ca-ES" altLang="ca-ES" sz="2800" b="1" dirty="0">
                <a:solidFill>
                  <a:srgbClr val="000000"/>
                </a:solidFill>
              </a:rPr>
              <a:t>Convocatòria de </a:t>
            </a:r>
            <a:br>
              <a:rPr lang="ca-ES" altLang="ca-ES" sz="2800" b="1" dirty="0">
                <a:solidFill>
                  <a:srgbClr val="000000"/>
                </a:solidFill>
              </a:rPr>
            </a:br>
            <a:r>
              <a:rPr lang="ca-ES" altLang="ca-ES" sz="2800" b="1" dirty="0">
                <a:solidFill>
                  <a:srgbClr val="000000"/>
                </a:solidFill>
              </a:rPr>
              <a:t>Mobilitat Internacional per a Estudis 2022-2023 </a:t>
            </a:r>
            <a:endParaRPr lang="ca-ES" altLang="ca-ES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>
            <a:extLst>
              <a:ext uri="{FF2B5EF4-FFF2-40B4-BE49-F238E27FC236}">
                <a16:creationId xmlns:a16="http://schemas.microsoft.com/office/drawing/2014/main" id="{F5AAACF5-483D-4638-A590-20242DA2DF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750" y="1196975"/>
            <a:ext cx="8064500" cy="535146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/>
        </p:spPr>
        <p:txBody>
          <a:bodyPr lIns="0" tIns="0" rIns="0" bIns="0"/>
          <a:lstStyle>
            <a:lvl1pPr>
              <a:tabLst>
                <a:tab pos="731838" algn="l"/>
                <a:tab pos="1646238" algn="l"/>
                <a:tab pos="2560638" algn="l"/>
                <a:tab pos="3475038" algn="l"/>
                <a:tab pos="4389438" algn="l"/>
                <a:tab pos="5303838" algn="l"/>
                <a:tab pos="6218238" algn="l"/>
                <a:tab pos="7132638" algn="l"/>
                <a:tab pos="8047038" algn="l"/>
                <a:tab pos="8961438" algn="l"/>
                <a:tab pos="9875838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tabLst>
                <a:tab pos="731838" algn="l"/>
                <a:tab pos="1646238" algn="l"/>
                <a:tab pos="2560638" algn="l"/>
                <a:tab pos="3475038" algn="l"/>
                <a:tab pos="4389438" algn="l"/>
                <a:tab pos="5303838" algn="l"/>
                <a:tab pos="6218238" algn="l"/>
                <a:tab pos="7132638" algn="l"/>
                <a:tab pos="8047038" algn="l"/>
                <a:tab pos="8961438" algn="l"/>
                <a:tab pos="9875838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tabLst>
                <a:tab pos="731838" algn="l"/>
                <a:tab pos="1646238" algn="l"/>
                <a:tab pos="2560638" algn="l"/>
                <a:tab pos="3475038" algn="l"/>
                <a:tab pos="4389438" algn="l"/>
                <a:tab pos="5303838" algn="l"/>
                <a:tab pos="6218238" algn="l"/>
                <a:tab pos="7132638" algn="l"/>
                <a:tab pos="8047038" algn="l"/>
                <a:tab pos="8961438" algn="l"/>
                <a:tab pos="9875838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tabLst>
                <a:tab pos="731838" algn="l"/>
                <a:tab pos="1646238" algn="l"/>
                <a:tab pos="2560638" algn="l"/>
                <a:tab pos="3475038" algn="l"/>
                <a:tab pos="4389438" algn="l"/>
                <a:tab pos="5303838" algn="l"/>
                <a:tab pos="6218238" algn="l"/>
                <a:tab pos="7132638" algn="l"/>
                <a:tab pos="8047038" algn="l"/>
                <a:tab pos="8961438" algn="l"/>
                <a:tab pos="9875838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tabLst>
                <a:tab pos="731838" algn="l"/>
                <a:tab pos="1646238" algn="l"/>
                <a:tab pos="2560638" algn="l"/>
                <a:tab pos="3475038" algn="l"/>
                <a:tab pos="4389438" algn="l"/>
                <a:tab pos="5303838" algn="l"/>
                <a:tab pos="6218238" algn="l"/>
                <a:tab pos="7132638" algn="l"/>
                <a:tab pos="8047038" algn="l"/>
                <a:tab pos="8961438" algn="l"/>
                <a:tab pos="9875838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tabLst>
                <a:tab pos="731838" algn="l"/>
                <a:tab pos="1646238" algn="l"/>
                <a:tab pos="2560638" algn="l"/>
                <a:tab pos="3475038" algn="l"/>
                <a:tab pos="4389438" algn="l"/>
                <a:tab pos="5303838" algn="l"/>
                <a:tab pos="6218238" algn="l"/>
                <a:tab pos="7132638" algn="l"/>
                <a:tab pos="8047038" algn="l"/>
                <a:tab pos="8961438" algn="l"/>
                <a:tab pos="9875838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tabLst>
                <a:tab pos="731838" algn="l"/>
                <a:tab pos="1646238" algn="l"/>
                <a:tab pos="2560638" algn="l"/>
                <a:tab pos="3475038" algn="l"/>
                <a:tab pos="4389438" algn="l"/>
                <a:tab pos="5303838" algn="l"/>
                <a:tab pos="6218238" algn="l"/>
                <a:tab pos="7132638" algn="l"/>
                <a:tab pos="8047038" algn="l"/>
                <a:tab pos="8961438" algn="l"/>
                <a:tab pos="9875838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tabLst>
                <a:tab pos="731838" algn="l"/>
                <a:tab pos="1646238" algn="l"/>
                <a:tab pos="2560638" algn="l"/>
                <a:tab pos="3475038" algn="l"/>
                <a:tab pos="4389438" algn="l"/>
                <a:tab pos="5303838" algn="l"/>
                <a:tab pos="6218238" algn="l"/>
                <a:tab pos="7132638" algn="l"/>
                <a:tab pos="8047038" algn="l"/>
                <a:tab pos="8961438" algn="l"/>
                <a:tab pos="9875838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tabLst>
                <a:tab pos="731838" algn="l"/>
                <a:tab pos="1646238" algn="l"/>
                <a:tab pos="2560638" algn="l"/>
                <a:tab pos="3475038" algn="l"/>
                <a:tab pos="4389438" algn="l"/>
                <a:tab pos="5303838" algn="l"/>
                <a:tab pos="6218238" algn="l"/>
                <a:tab pos="7132638" algn="l"/>
                <a:tab pos="8047038" algn="l"/>
                <a:tab pos="8961438" algn="l"/>
                <a:tab pos="9875838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80000"/>
              </a:lnSpc>
              <a:spcAft>
                <a:spcPts val="1750"/>
              </a:spcAft>
              <a:buSzPct val="100000"/>
              <a:buFont typeface="Times New Roman" panose="02020603050405020304" pitchFamily="18" charset="0"/>
              <a:buNone/>
              <a:defRPr/>
            </a:pPr>
            <a:r>
              <a:rPr lang="ca-ES" altLang="ca-ES" sz="2000" b="1" u="sng" dirty="0">
                <a:cs typeface="Arial" panose="020B0604020202020204" pitchFamily="34" charset="0"/>
              </a:rPr>
              <a:t>Requisits dels estudiants</a:t>
            </a:r>
          </a:p>
          <a:p>
            <a:pPr marL="342900" indent="-342900" eaLnBrk="1" hangingPunct="1">
              <a:lnSpc>
                <a:spcPct val="80000"/>
              </a:lnSpc>
              <a:spcAft>
                <a:spcPts val="1500"/>
              </a:spcAft>
              <a:buSzPct val="100000"/>
              <a:buFont typeface="Arial" panose="020B0604020202020204" pitchFamily="34" charset="0"/>
              <a:buChar char="•"/>
              <a:defRPr/>
            </a:pPr>
            <a:r>
              <a:rPr lang="ca-ES" altLang="ca-ES" sz="2000" b="1" dirty="0">
                <a:cs typeface="Arial" panose="020B0604020202020204" pitchFamily="34" charset="0"/>
              </a:rPr>
              <a:t>Complir els requisits de la normativa de mobilitat internacional UdG: </a:t>
            </a:r>
          </a:p>
          <a:p>
            <a:pPr eaLnBrk="1" hangingPunct="1">
              <a:lnSpc>
                <a:spcPct val="80000"/>
              </a:lnSpc>
              <a:spcAft>
                <a:spcPts val="1500"/>
              </a:spcAft>
              <a:buSzPct val="100000"/>
              <a:defRPr/>
            </a:pPr>
            <a:r>
              <a:rPr lang="ca-ES" altLang="ca-ES" sz="2000" b="1" dirty="0">
                <a:cs typeface="Arial" panose="020B0604020202020204" pitchFamily="34" charset="0"/>
              </a:rPr>
              <a:t>	- </a:t>
            </a:r>
            <a:r>
              <a:rPr lang="ca-ES" altLang="ca-ES" b="1" dirty="0">
                <a:cs typeface="Arial" panose="020B0604020202020204" pitchFamily="34" charset="0"/>
              </a:rPr>
              <a:t>B2.1 de 3ª llengua: anglès, francès, alemany o italià       </a:t>
            </a:r>
          </a:p>
          <a:p>
            <a:pPr marL="828000" lvl="1" indent="0" eaLnBrk="1" hangingPunct="1">
              <a:lnSpc>
                <a:spcPct val="80000"/>
              </a:lnSpc>
              <a:spcAft>
                <a:spcPts val="1250"/>
              </a:spcAft>
              <a:buClr>
                <a:srgbClr val="FFFFFF"/>
              </a:buClr>
              <a:buSzPct val="100000"/>
              <a:defRPr/>
            </a:pPr>
            <a:r>
              <a:rPr lang="ca-ES" altLang="ca-ES" b="1" dirty="0">
                <a:cs typeface="Arial" panose="020B0604020202020204" pitchFamily="34" charset="0"/>
                <a:hlinkClick r:id="rId3"/>
              </a:rPr>
              <a:t>Acreditació 3a llengua - Servei de Llengües Modernes UdG</a:t>
            </a:r>
            <a:r>
              <a:rPr lang="ca-ES" altLang="ca-ES" b="1" dirty="0">
                <a:cs typeface="Arial" panose="020B0604020202020204" pitchFamily="34" charset="0"/>
              </a:rPr>
              <a:t> </a:t>
            </a:r>
          </a:p>
          <a:p>
            <a:pPr marL="828000" lvl="1" indent="0" eaLnBrk="1" hangingPunct="1">
              <a:lnSpc>
                <a:spcPct val="80000"/>
              </a:lnSpc>
              <a:spcAft>
                <a:spcPts val="1250"/>
              </a:spcAft>
              <a:buClr>
                <a:srgbClr val="FFFFFF"/>
              </a:buClr>
              <a:buSzPct val="100000"/>
              <a:defRPr/>
            </a:pPr>
            <a:r>
              <a:rPr lang="ca-ES" altLang="ca-ES" sz="1500" b="1" dirty="0">
                <a:cs typeface="Arial" panose="020B0604020202020204" pitchFamily="34" charset="0"/>
              </a:rPr>
              <a:t>Certificats a partir de 28 de gener</a:t>
            </a:r>
          </a:p>
          <a:p>
            <a:pPr marL="828000" lvl="1" indent="0" eaLnBrk="1" hangingPunct="1">
              <a:lnSpc>
                <a:spcPct val="80000"/>
              </a:lnSpc>
              <a:spcAft>
                <a:spcPts val="1250"/>
              </a:spcAft>
              <a:buClr>
                <a:srgbClr val="FFFFFF"/>
              </a:buClr>
              <a:buSzPct val="100000"/>
              <a:defRPr/>
            </a:pPr>
            <a:r>
              <a:rPr lang="ca-ES" altLang="ca-ES" sz="1500" b="1" dirty="0">
                <a:cs typeface="Arial" panose="020B0604020202020204" pitchFamily="34" charset="0"/>
              </a:rPr>
              <a:t>Acreditacions a l’expedient </a:t>
            </a:r>
          </a:p>
          <a:p>
            <a:pPr marL="828000" lvl="1" indent="0" eaLnBrk="1" hangingPunct="1">
              <a:lnSpc>
                <a:spcPct val="80000"/>
              </a:lnSpc>
              <a:spcAft>
                <a:spcPts val="1250"/>
              </a:spcAft>
              <a:buClr>
                <a:srgbClr val="FFFFFF"/>
              </a:buClr>
              <a:buSzPct val="100000"/>
              <a:defRPr/>
            </a:pPr>
            <a:r>
              <a:rPr lang="ca-ES" altLang="ca-ES" b="1" dirty="0">
                <a:cs typeface="Arial" panose="020B0604020202020204" pitchFamily="34" charset="0"/>
              </a:rPr>
              <a:t>L’acreditació també es pot fer presentant un certificat original amb una fotocòpia a la secretaria acadèmica. </a:t>
            </a:r>
          </a:p>
          <a:p>
            <a:pPr marL="828000" lvl="1" indent="0" eaLnBrk="1" hangingPunct="1">
              <a:lnSpc>
                <a:spcPct val="80000"/>
              </a:lnSpc>
              <a:spcAft>
                <a:spcPts val="1050"/>
              </a:spcAft>
              <a:buSzPct val="100000"/>
              <a:defRPr/>
            </a:pPr>
            <a:r>
              <a:rPr lang="ca-ES" altLang="ca-ES" b="1" dirty="0">
                <a:cs typeface="Arial" panose="020B0604020202020204" pitchFamily="34" charset="0"/>
              </a:rPr>
              <a:t>Requisit no necessari per a places amb docència en castellà</a:t>
            </a:r>
          </a:p>
          <a:p>
            <a:pPr eaLnBrk="1" hangingPunct="1">
              <a:lnSpc>
                <a:spcPct val="80000"/>
              </a:lnSpc>
              <a:spcAft>
                <a:spcPts val="1250"/>
              </a:spcAft>
              <a:buSzPct val="100000"/>
              <a:defRPr/>
            </a:pPr>
            <a:r>
              <a:rPr lang="ca-ES" altLang="ca-ES" sz="2000" b="1" dirty="0">
                <a:cs typeface="Arial" panose="020B0604020202020204" pitchFamily="34" charset="0"/>
              </a:rPr>
              <a:t> 	- 60 ECTS superats</a:t>
            </a:r>
          </a:p>
          <a:p>
            <a:pPr marL="342900" indent="-342900" eaLnBrk="1" hangingPunct="1">
              <a:lnSpc>
                <a:spcPct val="80000"/>
              </a:lnSpc>
              <a:spcAft>
                <a:spcPts val="1500"/>
              </a:spcAft>
              <a:buSzPct val="100000"/>
              <a:buFont typeface="Arial" panose="020B0604020202020204" pitchFamily="34" charset="0"/>
              <a:buChar char="•"/>
              <a:defRPr/>
            </a:pPr>
            <a:r>
              <a:rPr lang="ca-ES" altLang="ca-ES" sz="2000" b="1" dirty="0">
                <a:cs typeface="Arial" panose="020B0604020202020204" pitchFamily="34" charset="0"/>
              </a:rPr>
              <a:t>Nacionalitat espanyola o no </a:t>
            </a:r>
            <a:r>
              <a:rPr lang="ca-ES" altLang="ca-ES" b="1" dirty="0">
                <a:cs typeface="Arial" panose="020B0604020202020204" pitchFamily="34" charset="0"/>
              </a:rPr>
              <a:t>(DNI o NIE)</a:t>
            </a:r>
          </a:p>
          <a:p>
            <a:pPr marL="342900" indent="-342900" eaLnBrk="1" hangingPunct="1">
              <a:lnSpc>
                <a:spcPct val="80000"/>
              </a:lnSpc>
              <a:spcAft>
                <a:spcPts val="1250"/>
              </a:spcAft>
              <a:buSzPct val="100000"/>
              <a:buFont typeface="Arial" panose="020B0604020202020204" pitchFamily="34" charset="0"/>
              <a:buChar char="•"/>
              <a:defRPr/>
            </a:pPr>
            <a:r>
              <a:rPr lang="ca-ES" altLang="ca-ES" sz="2000" b="1" dirty="0">
                <a:cs typeface="Arial" panose="020B0604020202020204" pitchFamily="34" charset="0"/>
              </a:rPr>
              <a:t>Durada: </a:t>
            </a:r>
            <a:r>
              <a:rPr lang="ca-ES" altLang="ca-ES" b="1" dirty="0">
                <a:cs typeface="Arial" panose="020B0604020202020204" pitchFamily="34" charset="0"/>
              </a:rPr>
              <a:t>1 semestre (15 ECTS) o 1 curs acadèmic (30 ECTS)</a:t>
            </a:r>
          </a:p>
          <a:p>
            <a:pPr eaLnBrk="1" hangingPunct="1">
              <a:lnSpc>
                <a:spcPct val="80000"/>
              </a:lnSpc>
              <a:spcAft>
                <a:spcPts val="1250"/>
              </a:spcAft>
              <a:buSzPct val="100000"/>
              <a:defRPr/>
            </a:pPr>
            <a:r>
              <a:rPr lang="ca-ES" altLang="ca-ES" b="1" dirty="0">
                <a:cs typeface="Arial" panose="020B0604020202020204" pitchFamily="34" charset="0"/>
              </a:rPr>
              <a:t>                     Mínim 3 mesos- màxim 12 mesos</a:t>
            </a:r>
          </a:p>
          <a:p>
            <a:pPr eaLnBrk="1" hangingPunct="1">
              <a:lnSpc>
                <a:spcPct val="80000"/>
              </a:lnSpc>
              <a:spcAft>
                <a:spcPts val="1250"/>
              </a:spcAft>
              <a:buClr>
                <a:srgbClr val="FFFFFF"/>
              </a:buClr>
              <a:buSzPct val="100000"/>
              <a:buFont typeface="Wingdings" panose="05000000000000000000" pitchFamily="2" charset="2"/>
              <a:buNone/>
              <a:defRPr/>
            </a:pPr>
            <a:endParaRPr lang="ca-ES" altLang="ca-ES" sz="2500" b="1" dirty="0">
              <a:solidFill>
                <a:srgbClr val="FFFFFF"/>
              </a:solidFill>
              <a:cs typeface="Arial" panose="020B0604020202020204" pitchFamily="34" charset="0"/>
            </a:endParaRPr>
          </a:p>
        </p:txBody>
      </p:sp>
      <p:pic>
        <p:nvPicPr>
          <p:cNvPr id="16387" name="Imatge 1">
            <a:extLst>
              <a:ext uri="{FF2B5EF4-FFF2-40B4-BE49-F238E27FC236}">
                <a16:creationId xmlns:a16="http://schemas.microsoft.com/office/drawing/2014/main" id="{43454CF8-A213-4E14-8E3B-75BCB049AAD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800" y="169863"/>
            <a:ext cx="7518400" cy="1008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2">
            <a:extLst>
              <a:ext uri="{FF2B5EF4-FFF2-40B4-BE49-F238E27FC236}">
                <a16:creationId xmlns:a16="http://schemas.microsoft.com/office/drawing/2014/main" id="{301BFBE1-0393-41E4-807C-E53CDC2043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2613" y="1412875"/>
            <a:ext cx="7805737" cy="4392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tabLst>
                <a:tab pos="731838" algn="l"/>
                <a:tab pos="1646238" algn="l"/>
                <a:tab pos="2560638" algn="l"/>
                <a:tab pos="3475038" algn="l"/>
                <a:tab pos="4389438" algn="l"/>
                <a:tab pos="5303838" algn="l"/>
                <a:tab pos="6218238" algn="l"/>
                <a:tab pos="7132638" algn="l"/>
                <a:tab pos="8047038" algn="l"/>
                <a:tab pos="8961438" algn="l"/>
                <a:tab pos="9875838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tabLst>
                <a:tab pos="731838" algn="l"/>
                <a:tab pos="1646238" algn="l"/>
                <a:tab pos="2560638" algn="l"/>
                <a:tab pos="3475038" algn="l"/>
                <a:tab pos="4389438" algn="l"/>
                <a:tab pos="5303838" algn="l"/>
                <a:tab pos="6218238" algn="l"/>
                <a:tab pos="7132638" algn="l"/>
                <a:tab pos="8047038" algn="l"/>
                <a:tab pos="8961438" algn="l"/>
                <a:tab pos="9875838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tabLst>
                <a:tab pos="731838" algn="l"/>
                <a:tab pos="1646238" algn="l"/>
                <a:tab pos="2560638" algn="l"/>
                <a:tab pos="3475038" algn="l"/>
                <a:tab pos="4389438" algn="l"/>
                <a:tab pos="5303838" algn="l"/>
                <a:tab pos="6218238" algn="l"/>
                <a:tab pos="7132638" algn="l"/>
                <a:tab pos="8047038" algn="l"/>
                <a:tab pos="8961438" algn="l"/>
                <a:tab pos="9875838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tabLst>
                <a:tab pos="731838" algn="l"/>
                <a:tab pos="1646238" algn="l"/>
                <a:tab pos="2560638" algn="l"/>
                <a:tab pos="3475038" algn="l"/>
                <a:tab pos="4389438" algn="l"/>
                <a:tab pos="5303838" algn="l"/>
                <a:tab pos="6218238" algn="l"/>
                <a:tab pos="7132638" algn="l"/>
                <a:tab pos="8047038" algn="l"/>
                <a:tab pos="8961438" algn="l"/>
                <a:tab pos="9875838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tabLst>
                <a:tab pos="731838" algn="l"/>
                <a:tab pos="1646238" algn="l"/>
                <a:tab pos="2560638" algn="l"/>
                <a:tab pos="3475038" algn="l"/>
                <a:tab pos="4389438" algn="l"/>
                <a:tab pos="5303838" algn="l"/>
                <a:tab pos="6218238" algn="l"/>
                <a:tab pos="7132638" algn="l"/>
                <a:tab pos="8047038" algn="l"/>
                <a:tab pos="8961438" algn="l"/>
                <a:tab pos="9875838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tabLst>
                <a:tab pos="731838" algn="l"/>
                <a:tab pos="1646238" algn="l"/>
                <a:tab pos="2560638" algn="l"/>
                <a:tab pos="3475038" algn="l"/>
                <a:tab pos="4389438" algn="l"/>
                <a:tab pos="5303838" algn="l"/>
                <a:tab pos="6218238" algn="l"/>
                <a:tab pos="7132638" algn="l"/>
                <a:tab pos="8047038" algn="l"/>
                <a:tab pos="8961438" algn="l"/>
                <a:tab pos="9875838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tabLst>
                <a:tab pos="731838" algn="l"/>
                <a:tab pos="1646238" algn="l"/>
                <a:tab pos="2560638" algn="l"/>
                <a:tab pos="3475038" algn="l"/>
                <a:tab pos="4389438" algn="l"/>
                <a:tab pos="5303838" algn="l"/>
                <a:tab pos="6218238" algn="l"/>
                <a:tab pos="7132638" algn="l"/>
                <a:tab pos="8047038" algn="l"/>
                <a:tab pos="8961438" algn="l"/>
                <a:tab pos="9875838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tabLst>
                <a:tab pos="731838" algn="l"/>
                <a:tab pos="1646238" algn="l"/>
                <a:tab pos="2560638" algn="l"/>
                <a:tab pos="3475038" algn="l"/>
                <a:tab pos="4389438" algn="l"/>
                <a:tab pos="5303838" algn="l"/>
                <a:tab pos="6218238" algn="l"/>
                <a:tab pos="7132638" algn="l"/>
                <a:tab pos="8047038" algn="l"/>
                <a:tab pos="8961438" algn="l"/>
                <a:tab pos="9875838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tabLst>
                <a:tab pos="731838" algn="l"/>
                <a:tab pos="1646238" algn="l"/>
                <a:tab pos="2560638" algn="l"/>
                <a:tab pos="3475038" algn="l"/>
                <a:tab pos="4389438" algn="l"/>
                <a:tab pos="5303838" algn="l"/>
                <a:tab pos="6218238" algn="l"/>
                <a:tab pos="7132638" algn="l"/>
                <a:tab pos="8047038" algn="l"/>
                <a:tab pos="8961438" algn="l"/>
                <a:tab pos="9875838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  <a:spcAft>
                <a:spcPts val="1750"/>
              </a:spcAft>
              <a:buSzPct val="100000"/>
              <a:defRPr/>
            </a:pPr>
            <a:r>
              <a:rPr lang="ca-ES" altLang="ca-ES" sz="2400" b="1" u="sng" dirty="0">
                <a:solidFill>
                  <a:schemeClr val="accent2">
                    <a:lumMod val="50000"/>
                  </a:schemeClr>
                </a:solidFill>
                <a:cs typeface="Arial" panose="020B0604020202020204" pitchFamily="34" charset="0"/>
              </a:rPr>
              <a:t>Calendari de la convocatòria</a:t>
            </a:r>
          </a:p>
          <a:p>
            <a:pPr algn="ctr" eaLnBrk="1" hangingPunct="1">
              <a:lnSpc>
                <a:spcPct val="90000"/>
              </a:lnSpc>
              <a:spcAft>
                <a:spcPts val="1750"/>
              </a:spcAft>
              <a:buSzPct val="100000"/>
              <a:defRPr/>
            </a:pPr>
            <a:endParaRPr lang="ca-ES" altLang="ca-ES" sz="2400" b="1" u="sng" dirty="0">
              <a:solidFill>
                <a:schemeClr val="accent2">
                  <a:lumMod val="50000"/>
                </a:schemeClr>
              </a:solidFill>
              <a:cs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  <a:spcAft>
                <a:spcPts val="1750"/>
              </a:spcAft>
              <a:buSzPct val="100000"/>
              <a:defRPr/>
            </a:pPr>
            <a:r>
              <a:rPr lang="ca-ES" altLang="ca-ES" sz="3500" b="1" u="sng" dirty="0">
                <a:solidFill>
                  <a:srgbClr val="8FCBFF"/>
                </a:solidFill>
                <a:cs typeface="Arial" panose="020B0604020202020204" pitchFamily="34" charset="0"/>
              </a:rPr>
              <a:t>Calendari de la convocatòria</a:t>
            </a:r>
          </a:p>
          <a:p>
            <a:pPr eaLnBrk="1" hangingPunct="1">
              <a:lnSpc>
                <a:spcPct val="90000"/>
              </a:lnSpc>
              <a:spcAft>
                <a:spcPts val="1750"/>
              </a:spcAft>
              <a:buSzPct val="100000"/>
              <a:defRPr/>
            </a:pPr>
            <a:endParaRPr lang="ca-ES" altLang="ca-ES" sz="3500" b="1" u="sng" dirty="0">
              <a:solidFill>
                <a:srgbClr val="8FCBFF"/>
              </a:solidFill>
              <a:cs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  <a:spcAft>
                <a:spcPts val="1750"/>
              </a:spcAft>
              <a:buSzPct val="100000"/>
              <a:defRPr/>
            </a:pPr>
            <a:endParaRPr lang="ca-ES" altLang="ca-ES" sz="3500" b="1" u="sng" dirty="0">
              <a:solidFill>
                <a:srgbClr val="8FCBFF"/>
              </a:solidFill>
              <a:cs typeface="Arial" panose="020B0604020202020204" pitchFamily="34" charset="0"/>
            </a:endParaRPr>
          </a:p>
        </p:txBody>
      </p:sp>
      <p:sp>
        <p:nvSpPr>
          <p:cNvPr id="18435" name="Text Box 3">
            <a:extLst>
              <a:ext uri="{FF2B5EF4-FFF2-40B4-BE49-F238E27FC236}">
                <a16:creationId xmlns:a16="http://schemas.microsoft.com/office/drawing/2014/main" id="{4FA72FEC-AE95-4917-85F8-33B46F7026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87900" y="247650"/>
            <a:ext cx="3779838" cy="555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buSzPct val="100000"/>
            </a:pPr>
            <a:endParaRPr lang="ca-ES" altLang="ca-ES" sz="1500" b="1" i="1">
              <a:solidFill>
                <a:srgbClr val="FFFFFF"/>
              </a:solidFill>
              <a:cs typeface="Arial" panose="020B0604020202020204" pitchFamily="34" charset="0"/>
            </a:endParaRPr>
          </a:p>
          <a:p>
            <a:pPr algn="r" eaLnBrk="1" hangingPunct="1">
              <a:buSzPct val="100000"/>
            </a:pPr>
            <a:endParaRPr lang="ca-ES" altLang="ca-ES" sz="1500" b="1" i="1">
              <a:solidFill>
                <a:srgbClr val="FFFFFF"/>
              </a:solidFill>
              <a:cs typeface="Arial" panose="020B0604020202020204" pitchFamily="34" charset="0"/>
            </a:endParaRPr>
          </a:p>
        </p:txBody>
      </p:sp>
      <p:graphicFrame>
        <p:nvGraphicFramePr>
          <p:cNvPr id="11268" name="Group 4">
            <a:extLst>
              <a:ext uri="{FF2B5EF4-FFF2-40B4-BE49-F238E27FC236}">
                <a16:creationId xmlns:a16="http://schemas.microsoft.com/office/drawing/2014/main" id="{6F3ED28A-C117-4E0B-BA05-F41880266E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7158583"/>
              </p:ext>
            </p:extLst>
          </p:nvPr>
        </p:nvGraphicFramePr>
        <p:xfrm>
          <a:off x="323850" y="1916113"/>
          <a:ext cx="8605838" cy="4576762"/>
        </p:xfrm>
        <a:graphic>
          <a:graphicData uri="http://schemas.openxmlformats.org/drawingml/2006/table">
            <a:tbl>
              <a:tblPr/>
              <a:tblGrid>
                <a:gridCol w="2260837">
                  <a:extLst>
                    <a:ext uri="{9D8B030D-6E8A-4147-A177-3AD203B41FA5}">
                      <a16:colId xmlns:a16="http://schemas.microsoft.com/office/drawing/2014/main" val="2286839808"/>
                    </a:ext>
                  </a:extLst>
                </a:gridCol>
                <a:gridCol w="6345001">
                  <a:extLst>
                    <a:ext uri="{9D8B030D-6E8A-4147-A177-3AD203B41FA5}">
                      <a16:colId xmlns:a16="http://schemas.microsoft.com/office/drawing/2014/main" val="2060174234"/>
                    </a:ext>
                  </a:extLst>
                </a:gridCol>
              </a:tblGrid>
              <a:tr h="462622">
                <a:tc>
                  <a:txBody>
                    <a:bodyPr/>
                    <a:lstStyle>
                      <a:lvl1pPr>
                        <a:spcAft>
                          <a:spcPts val="1000"/>
                        </a:spcAft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Aft>
                          <a:spcPts val="1400"/>
                        </a:spcAft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Aft>
                          <a:spcPts val="1200"/>
                        </a:spcAft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Aft>
                          <a:spcPts val="1000"/>
                        </a:spcAft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Aft>
                          <a:spcPts val="1000"/>
                        </a:spcAft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449263" eaLnBrk="0" fontAlgn="base" hangingPunct="0">
                        <a:spcBef>
                          <a:spcPct val="0"/>
                        </a:spcBef>
                        <a:spcAft>
                          <a:spcPts val="100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449263" eaLnBrk="0" fontAlgn="base" hangingPunct="0">
                        <a:spcBef>
                          <a:spcPct val="0"/>
                        </a:spcBef>
                        <a:spcAft>
                          <a:spcPts val="100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449263" eaLnBrk="0" fontAlgn="base" hangingPunct="0">
                        <a:spcBef>
                          <a:spcPct val="0"/>
                        </a:spcBef>
                        <a:spcAft>
                          <a:spcPts val="100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449263" eaLnBrk="0" fontAlgn="base" hangingPunct="0">
                        <a:spcBef>
                          <a:spcPct val="0"/>
                        </a:spcBef>
                        <a:spcAft>
                          <a:spcPts val="100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altLang="ca-E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TERMINI</a:t>
                      </a:r>
                    </a:p>
                  </a:txBody>
                  <a:tcPr marL="89997" marR="89997" marT="6161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9D64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000"/>
                        </a:spcAft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Aft>
                          <a:spcPts val="1400"/>
                        </a:spcAft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Aft>
                          <a:spcPts val="1200"/>
                        </a:spcAft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Aft>
                          <a:spcPts val="1000"/>
                        </a:spcAft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Aft>
                          <a:spcPts val="1000"/>
                        </a:spcAft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449263" eaLnBrk="0" fontAlgn="base" hangingPunct="0">
                        <a:spcBef>
                          <a:spcPct val="0"/>
                        </a:spcBef>
                        <a:spcAft>
                          <a:spcPts val="100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449263" eaLnBrk="0" fontAlgn="base" hangingPunct="0">
                        <a:spcBef>
                          <a:spcPct val="0"/>
                        </a:spcBef>
                        <a:spcAft>
                          <a:spcPts val="100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449263" eaLnBrk="0" fontAlgn="base" hangingPunct="0">
                        <a:spcBef>
                          <a:spcPct val="0"/>
                        </a:spcBef>
                        <a:spcAft>
                          <a:spcPts val="100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449263" eaLnBrk="0" fontAlgn="base" hangingPunct="0">
                        <a:spcBef>
                          <a:spcPct val="0"/>
                        </a:spcBef>
                        <a:spcAft>
                          <a:spcPts val="100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altLang="ca-E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PERÍODE</a:t>
                      </a:r>
                    </a:p>
                  </a:txBody>
                  <a:tcPr marL="89997" marR="89997" marT="6161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9D6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4915656"/>
                  </a:ext>
                </a:extLst>
              </a:tr>
              <a:tr h="591708">
                <a:tc>
                  <a:txBody>
                    <a:bodyPr/>
                    <a:lstStyle>
                      <a:lvl1pPr>
                        <a:spcAft>
                          <a:spcPts val="1000"/>
                        </a:spcAft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Aft>
                          <a:spcPts val="1400"/>
                        </a:spcAft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Aft>
                          <a:spcPts val="1200"/>
                        </a:spcAft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Aft>
                          <a:spcPts val="1000"/>
                        </a:spcAft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Aft>
                          <a:spcPts val="1000"/>
                        </a:spcAft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449263" eaLnBrk="0" fontAlgn="base" hangingPunct="0">
                        <a:spcBef>
                          <a:spcPct val="0"/>
                        </a:spcBef>
                        <a:spcAft>
                          <a:spcPts val="100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449263" eaLnBrk="0" fontAlgn="base" hangingPunct="0">
                        <a:spcBef>
                          <a:spcPct val="0"/>
                        </a:spcBef>
                        <a:spcAft>
                          <a:spcPts val="100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449263" eaLnBrk="0" fontAlgn="base" hangingPunct="0">
                        <a:spcBef>
                          <a:spcPct val="0"/>
                        </a:spcBef>
                        <a:spcAft>
                          <a:spcPts val="100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449263" eaLnBrk="0" fontAlgn="base" hangingPunct="0">
                        <a:spcBef>
                          <a:spcPct val="0"/>
                        </a:spcBef>
                        <a:spcAft>
                          <a:spcPts val="100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ca-ES" altLang="ca-E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11/02/22 – 21/02/22</a:t>
                      </a:r>
                    </a:p>
                  </a:txBody>
                  <a:tcPr marL="89997" marR="89997" marT="61611" marB="4573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000"/>
                        </a:spcAft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Aft>
                          <a:spcPts val="1400"/>
                        </a:spcAft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Aft>
                          <a:spcPts val="1200"/>
                        </a:spcAft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Aft>
                          <a:spcPts val="1000"/>
                        </a:spcAft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Aft>
                          <a:spcPts val="1000"/>
                        </a:spcAft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449263" eaLnBrk="0" fontAlgn="base" hangingPunct="0">
                        <a:spcBef>
                          <a:spcPct val="0"/>
                        </a:spcBef>
                        <a:spcAft>
                          <a:spcPts val="100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449263" eaLnBrk="0" fontAlgn="base" hangingPunct="0">
                        <a:spcBef>
                          <a:spcPct val="0"/>
                        </a:spcBef>
                        <a:spcAft>
                          <a:spcPts val="100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449263" eaLnBrk="0" fontAlgn="base" hangingPunct="0">
                        <a:spcBef>
                          <a:spcPct val="0"/>
                        </a:spcBef>
                        <a:spcAft>
                          <a:spcPts val="100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449263" eaLnBrk="0" fontAlgn="base" hangingPunct="0">
                        <a:spcBef>
                          <a:spcPct val="0"/>
                        </a:spcBef>
                        <a:spcAft>
                          <a:spcPts val="100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ca-ES" altLang="ca-E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Període de sol·licituds dels estudiants al MOBOUT</a:t>
                      </a:r>
                      <a:endParaRPr lang="ca-ES" altLang="ca-ES" sz="6000" b="1" kern="1200" dirty="0">
                        <a:solidFill>
                          <a:srgbClr val="8FCBFF"/>
                        </a:solidFill>
                        <a:latin typeface="Calibri" panose="020F0502020204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89997" marR="89997" marT="6161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6254892"/>
                  </a:ext>
                </a:extLst>
              </a:tr>
              <a:tr h="591708">
                <a:tc>
                  <a:txBody>
                    <a:bodyPr/>
                    <a:lstStyle>
                      <a:lvl1pPr>
                        <a:spcAft>
                          <a:spcPts val="1000"/>
                        </a:spcAft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Aft>
                          <a:spcPts val="1400"/>
                        </a:spcAft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Aft>
                          <a:spcPts val="1200"/>
                        </a:spcAft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Aft>
                          <a:spcPts val="1000"/>
                        </a:spcAft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Aft>
                          <a:spcPts val="1000"/>
                        </a:spcAft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449263" eaLnBrk="0" fontAlgn="base" hangingPunct="0">
                        <a:spcBef>
                          <a:spcPct val="0"/>
                        </a:spcBef>
                        <a:spcAft>
                          <a:spcPts val="100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449263" eaLnBrk="0" fontAlgn="base" hangingPunct="0">
                        <a:spcBef>
                          <a:spcPct val="0"/>
                        </a:spcBef>
                        <a:spcAft>
                          <a:spcPts val="100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449263" eaLnBrk="0" fontAlgn="base" hangingPunct="0">
                        <a:spcBef>
                          <a:spcPct val="0"/>
                        </a:spcBef>
                        <a:spcAft>
                          <a:spcPts val="100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449263" eaLnBrk="0" fontAlgn="base" hangingPunct="0">
                        <a:spcBef>
                          <a:spcPct val="0"/>
                        </a:spcBef>
                        <a:spcAft>
                          <a:spcPts val="100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ca-ES" altLang="ca-ES" sz="17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04/03/22 – 10/03/22</a:t>
                      </a:r>
                    </a:p>
                  </a:txBody>
                  <a:tcPr marL="89997" marR="89997" marT="61611" marB="4573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000"/>
                        </a:spcAft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Aft>
                          <a:spcPts val="1400"/>
                        </a:spcAft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Aft>
                          <a:spcPts val="1200"/>
                        </a:spcAft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Aft>
                          <a:spcPts val="1000"/>
                        </a:spcAft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Aft>
                          <a:spcPts val="1000"/>
                        </a:spcAft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449263" eaLnBrk="0" fontAlgn="base" hangingPunct="0">
                        <a:spcBef>
                          <a:spcPct val="0"/>
                        </a:spcBef>
                        <a:spcAft>
                          <a:spcPts val="100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449263" eaLnBrk="0" fontAlgn="base" hangingPunct="0">
                        <a:spcBef>
                          <a:spcPct val="0"/>
                        </a:spcBef>
                        <a:spcAft>
                          <a:spcPts val="100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449263" eaLnBrk="0" fontAlgn="base" hangingPunct="0">
                        <a:spcBef>
                          <a:spcPct val="0"/>
                        </a:spcBef>
                        <a:spcAft>
                          <a:spcPts val="100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449263" eaLnBrk="0" fontAlgn="base" hangingPunct="0">
                        <a:spcBef>
                          <a:spcPct val="0"/>
                        </a:spcBef>
                        <a:spcAft>
                          <a:spcPts val="100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ca-ES" altLang="ca-ES" sz="17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Atorgament de places per part dels responsables dels centres</a:t>
                      </a:r>
                    </a:p>
                  </a:txBody>
                  <a:tcPr marL="44278" marR="44278" marT="1588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0894939"/>
                  </a:ext>
                </a:extLst>
              </a:tr>
              <a:tr h="589180">
                <a:tc>
                  <a:txBody>
                    <a:bodyPr/>
                    <a:lstStyle>
                      <a:lvl1pPr>
                        <a:spcAft>
                          <a:spcPts val="1000"/>
                        </a:spcAft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Aft>
                          <a:spcPts val="1400"/>
                        </a:spcAft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Aft>
                          <a:spcPts val="1200"/>
                        </a:spcAft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Aft>
                          <a:spcPts val="1000"/>
                        </a:spcAft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Aft>
                          <a:spcPts val="1000"/>
                        </a:spcAft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449263" eaLnBrk="0" fontAlgn="base" hangingPunct="0">
                        <a:spcBef>
                          <a:spcPct val="0"/>
                        </a:spcBef>
                        <a:spcAft>
                          <a:spcPts val="100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449263" eaLnBrk="0" fontAlgn="base" hangingPunct="0">
                        <a:spcBef>
                          <a:spcPct val="0"/>
                        </a:spcBef>
                        <a:spcAft>
                          <a:spcPts val="100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449263" eaLnBrk="0" fontAlgn="base" hangingPunct="0">
                        <a:spcBef>
                          <a:spcPct val="0"/>
                        </a:spcBef>
                        <a:spcAft>
                          <a:spcPts val="100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449263" eaLnBrk="0" fontAlgn="base" hangingPunct="0">
                        <a:spcBef>
                          <a:spcPct val="0"/>
                        </a:spcBef>
                        <a:spcAft>
                          <a:spcPts val="100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ca-ES" altLang="ca-E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14/03/22</a:t>
                      </a:r>
                    </a:p>
                  </a:txBody>
                  <a:tcPr marL="89997" marR="89997" marT="61611" marB="4573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000"/>
                        </a:spcAft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Aft>
                          <a:spcPts val="1400"/>
                        </a:spcAft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Aft>
                          <a:spcPts val="1200"/>
                        </a:spcAft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Aft>
                          <a:spcPts val="1000"/>
                        </a:spcAft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Aft>
                          <a:spcPts val="1000"/>
                        </a:spcAft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449263" eaLnBrk="0" fontAlgn="base" hangingPunct="0">
                        <a:spcBef>
                          <a:spcPct val="0"/>
                        </a:spcBef>
                        <a:spcAft>
                          <a:spcPts val="100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449263" eaLnBrk="0" fontAlgn="base" hangingPunct="0">
                        <a:spcBef>
                          <a:spcPct val="0"/>
                        </a:spcBef>
                        <a:spcAft>
                          <a:spcPts val="100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449263" eaLnBrk="0" fontAlgn="base" hangingPunct="0">
                        <a:spcBef>
                          <a:spcPct val="0"/>
                        </a:spcBef>
                        <a:spcAft>
                          <a:spcPts val="100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449263" eaLnBrk="0" fontAlgn="base" hangingPunct="0">
                        <a:spcBef>
                          <a:spcPct val="0"/>
                        </a:spcBef>
                        <a:spcAft>
                          <a:spcPts val="100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ca-ES" altLang="ca-E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Publicació de la Resolució Provisional de Places</a:t>
                      </a:r>
                    </a:p>
                  </a:txBody>
                  <a:tcPr marL="44278" marR="44278" marT="1588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4166331"/>
                  </a:ext>
                </a:extLst>
              </a:tr>
              <a:tr h="591708">
                <a:tc>
                  <a:txBody>
                    <a:bodyPr/>
                    <a:lstStyle>
                      <a:lvl1pPr>
                        <a:spcAft>
                          <a:spcPts val="1000"/>
                        </a:spcAft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Aft>
                          <a:spcPts val="1400"/>
                        </a:spcAft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Aft>
                          <a:spcPts val="1200"/>
                        </a:spcAft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Aft>
                          <a:spcPts val="1000"/>
                        </a:spcAft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Aft>
                          <a:spcPts val="1000"/>
                        </a:spcAft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449263" eaLnBrk="0" fontAlgn="base" hangingPunct="0">
                        <a:spcBef>
                          <a:spcPct val="0"/>
                        </a:spcBef>
                        <a:spcAft>
                          <a:spcPts val="100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449263" eaLnBrk="0" fontAlgn="base" hangingPunct="0">
                        <a:spcBef>
                          <a:spcPct val="0"/>
                        </a:spcBef>
                        <a:spcAft>
                          <a:spcPts val="100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449263" eaLnBrk="0" fontAlgn="base" hangingPunct="0">
                        <a:spcBef>
                          <a:spcPct val="0"/>
                        </a:spcBef>
                        <a:spcAft>
                          <a:spcPts val="100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449263" eaLnBrk="0" fontAlgn="base" hangingPunct="0">
                        <a:spcBef>
                          <a:spcPct val="0"/>
                        </a:spcBef>
                        <a:spcAft>
                          <a:spcPts val="100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ca-ES" altLang="ca-E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14/03/22 – 21/03/22</a:t>
                      </a:r>
                    </a:p>
                  </a:txBody>
                  <a:tcPr marL="89997" marR="89997" marT="61611" marB="4573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000"/>
                        </a:spcAft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Aft>
                          <a:spcPts val="1400"/>
                        </a:spcAft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Aft>
                          <a:spcPts val="1200"/>
                        </a:spcAft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Aft>
                          <a:spcPts val="1000"/>
                        </a:spcAft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Aft>
                          <a:spcPts val="1000"/>
                        </a:spcAft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449263" eaLnBrk="0" fontAlgn="base" hangingPunct="0">
                        <a:spcBef>
                          <a:spcPct val="0"/>
                        </a:spcBef>
                        <a:spcAft>
                          <a:spcPts val="100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449263" eaLnBrk="0" fontAlgn="base" hangingPunct="0">
                        <a:spcBef>
                          <a:spcPct val="0"/>
                        </a:spcBef>
                        <a:spcAft>
                          <a:spcPts val="100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449263" eaLnBrk="0" fontAlgn="base" hangingPunct="0">
                        <a:spcBef>
                          <a:spcPct val="0"/>
                        </a:spcBef>
                        <a:spcAft>
                          <a:spcPts val="100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449263" eaLnBrk="0" fontAlgn="base" hangingPunct="0">
                        <a:spcBef>
                          <a:spcPct val="0"/>
                        </a:spcBef>
                        <a:spcAft>
                          <a:spcPts val="100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ca-ES" altLang="ca-E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Acceptació/renúncia de la plaça atorgada de l’estudiant</a:t>
                      </a:r>
                    </a:p>
                  </a:txBody>
                  <a:tcPr marL="44278" marR="44278" marT="1588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9867151"/>
                  </a:ext>
                </a:extLst>
              </a:tr>
              <a:tr h="874918">
                <a:tc>
                  <a:txBody>
                    <a:bodyPr/>
                    <a:lstStyle>
                      <a:lvl1pPr>
                        <a:spcAft>
                          <a:spcPts val="1000"/>
                        </a:spcAft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Aft>
                          <a:spcPts val="1400"/>
                        </a:spcAft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Aft>
                          <a:spcPts val="1200"/>
                        </a:spcAft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Aft>
                          <a:spcPts val="1000"/>
                        </a:spcAft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Aft>
                          <a:spcPts val="1000"/>
                        </a:spcAft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449263" eaLnBrk="0" fontAlgn="base" hangingPunct="0">
                        <a:spcBef>
                          <a:spcPct val="0"/>
                        </a:spcBef>
                        <a:spcAft>
                          <a:spcPts val="100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449263" eaLnBrk="0" fontAlgn="base" hangingPunct="0">
                        <a:spcBef>
                          <a:spcPct val="0"/>
                        </a:spcBef>
                        <a:spcAft>
                          <a:spcPts val="100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449263" eaLnBrk="0" fontAlgn="base" hangingPunct="0">
                        <a:spcBef>
                          <a:spcPct val="0"/>
                        </a:spcBef>
                        <a:spcAft>
                          <a:spcPts val="100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449263" eaLnBrk="0" fontAlgn="base" hangingPunct="0">
                        <a:spcBef>
                          <a:spcPct val="0"/>
                        </a:spcBef>
                        <a:spcAft>
                          <a:spcPts val="100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ca-ES" altLang="ca-ES" sz="17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23/03/22 – 30/03/22</a:t>
                      </a:r>
                    </a:p>
                  </a:txBody>
                  <a:tcPr marL="89997" marR="89997" marT="61611" marB="4573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000"/>
                        </a:spcAft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Aft>
                          <a:spcPts val="1400"/>
                        </a:spcAft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Aft>
                          <a:spcPts val="1200"/>
                        </a:spcAft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Aft>
                          <a:spcPts val="1000"/>
                        </a:spcAft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Aft>
                          <a:spcPts val="1000"/>
                        </a:spcAft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449263" eaLnBrk="0" fontAlgn="base" hangingPunct="0">
                        <a:spcBef>
                          <a:spcPct val="0"/>
                        </a:spcBef>
                        <a:spcAft>
                          <a:spcPts val="100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449263" eaLnBrk="0" fontAlgn="base" hangingPunct="0">
                        <a:spcBef>
                          <a:spcPct val="0"/>
                        </a:spcBef>
                        <a:spcAft>
                          <a:spcPts val="100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449263" eaLnBrk="0" fontAlgn="base" hangingPunct="0">
                        <a:spcBef>
                          <a:spcPct val="0"/>
                        </a:spcBef>
                        <a:spcAft>
                          <a:spcPts val="100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449263" eaLnBrk="0" fontAlgn="base" hangingPunct="0">
                        <a:spcBef>
                          <a:spcPct val="0"/>
                        </a:spcBef>
                        <a:spcAft>
                          <a:spcPts val="100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ca-ES" altLang="ca-ES" sz="17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Reassignació de places vacants (responsables dels centres)</a:t>
                      </a:r>
                    </a:p>
                  </a:txBody>
                  <a:tcPr marL="44278" marR="44278" marT="1588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5869291"/>
                  </a:ext>
                </a:extLst>
              </a:tr>
              <a:tr h="874918">
                <a:tc>
                  <a:txBody>
                    <a:bodyPr/>
                    <a:lstStyle>
                      <a:lvl1pPr>
                        <a:spcAft>
                          <a:spcPts val="1000"/>
                        </a:spcAft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Aft>
                          <a:spcPts val="1400"/>
                        </a:spcAft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Aft>
                          <a:spcPts val="1200"/>
                        </a:spcAft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Aft>
                          <a:spcPts val="1000"/>
                        </a:spcAft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Aft>
                          <a:spcPts val="1000"/>
                        </a:spcAft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449263" eaLnBrk="0" fontAlgn="base" hangingPunct="0">
                        <a:spcBef>
                          <a:spcPct val="0"/>
                        </a:spcBef>
                        <a:spcAft>
                          <a:spcPts val="100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449263" eaLnBrk="0" fontAlgn="base" hangingPunct="0">
                        <a:spcBef>
                          <a:spcPct val="0"/>
                        </a:spcBef>
                        <a:spcAft>
                          <a:spcPts val="100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449263" eaLnBrk="0" fontAlgn="base" hangingPunct="0">
                        <a:spcBef>
                          <a:spcPct val="0"/>
                        </a:spcBef>
                        <a:spcAft>
                          <a:spcPts val="100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449263" eaLnBrk="0" fontAlgn="base" hangingPunct="0">
                        <a:spcBef>
                          <a:spcPct val="0"/>
                        </a:spcBef>
                        <a:spcAft>
                          <a:spcPts val="100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ca-ES" altLang="ca-E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 a màxim 01/04/22</a:t>
                      </a:r>
                    </a:p>
                  </a:txBody>
                  <a:tcPr marL="89997" marR="89997" marT="61611" marB="4573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000"/>
                        </a:spcAft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Aft>
                          <a:spcPts val="1400"/>
                        </a:spcAft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Aft>
                          <a:spcPts val="1200"/>
                        </a:spcAft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Aft>
                          <a:spcPts val="1000"/>
                        </a:spcAft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Aft>
                          <a:spcPts val="1000"/>
                        </a:spcAft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449263" eaLnBrk="0" fontAlgn="base" hangingPunct="0">
                        <a:spcBef>
                          <a:spcPct val="0"/>
                        </a:spcBef>
                        <a:spcAft>
                          <a:spcPts val="100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449263" eaLnBrk="0" fontAlgn="base" hangingPunct="0">
                        <a:spcBef>
                          <a:spcPct val="0"/>
                        </a:spcBef>
                        <a:spcAft>
                          <a:spcPts val="100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449263" eaLnBrk="0" fontAlgn="base" hangingPunct="0">
                        <a:spcBef>
                          <a:spcPct val="0"/>
                        </a:spcBef>
                        <a:spcAft>
                          <a:spcPts val="100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449263" eaLnBrk="0" fontAlgn="base" hangingPunct="0">
                        <a:spcBef>
                          <a:spcPct val="0"/>
                        </a:spcBef>
                        <a:spcAft>
                          <a:spcPts val="100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ca-ES" altLang="ca-E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Publicació de la Resolució Definitiva de Places 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ca-ES" altLang="ca-E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(atorgades, denegades, renunciades i desestimades)</a:t>
                      </a:r>
                    </a:p>
                  </a:txBody>
                  <a:tcPr marL="44278" marR="44278" marT="1588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2801590"/>
                  </a:ext>
                </a:extLst>
              </a:tr>
            </a:tbl>
          </a:graphicData>
        </a:graphic>
      </p:graphicFrame>
      <p:pic>
        <p:nvPicPr>
          <p:cNvPr id="18462" name="Imatge 1">
            <a:extLst>
              <a:ext uri="{FF2B5EF4-FFF2-40B4-BE49-F238E27FC236}">
                <a16:creationId xmlns:a16="http://schemas.microsoft.com/office/drawing/2014/main" id="{8D687513-0644-4FE9-84C4-CB1916CD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075" y="365125"/>
            <a:ext cx="7516813" cy="1176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4B18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>
            <a:extLst>
              <a:ext uri="{FF2B5EF4-FFF2-40B4-BE49-F238E27FC236}">
                <a16:creationId xmlns:a16="http://schemas.microsoft.com/office/drawing/2014/main" id="{3241B55A-4A3E-4024-86A5-57A058D0EA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188" y="1484313"/>
            <a:ext cx="7848600" cy="517207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 cap="flat">
            <a:noFill/>
            <a:round/>
            <a:headEnd/>
            <a:tailEnd/>
          </a:ln>
          <a:effectLst/>
          <a:extLst/>
        </p:spPr>
        <p:txBody>
          <a:bodyPr lIns="0" tIns="0" rIns="0" bIns="0"/>
          <a:lstStyle>
            <a:lvl1pPr marL="180975" indent="-179388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1750"/>
              </a:spcAft>
              <a:buSzPct val="100000"/>
              <a:defRPr/>
            </a:pPr>
            <a:r>
              <a:rPr lang="ca-ES" altLang="ca-ES" sz="2400" b="1" dirty="0"/>
              <a:t>ABANS DE MARXAR</a:t>
            </a:r>
          </a:p>
          <a:p>
            <a:pPr eaLnBrk="1" fontAlgn="auto" hangingPunct="1">
              <a:spcBef>
                <a:spcPts val="0"/>
              </a:spcBef>
              <a:spcAft>
                <a:spcPts val="900"/>
              </a:spcAft>
              <a:buSzPct val="100000"/>
              <a:defRPr/>
            </a:pPr>
            <a:r>
              <a:rPr lang="ca-ES" altLang="ca-ES" sz="2400" b="1" dirty="0">
                <a:solidFill>
                  <a:schemeClr val="tx1"/>
                </a:solidFill>
                <a:latin typeface="Calibri" panose="020F0502020204030204" pitchFamily="34" charset="0"/>
              </a:rPr>
              <a:t>-</a:t>
            </a:r>
            <a:r>
              <a:rPr lang="ca-ES" altLang="ca-ES" sz="2200" b="1" u="sng" dirty="0">
                <a:solidFill>
                  <a:schemeClr val="tx1"/>
                </a:solidFill>
                <a:latin typeface="Calibri" panose="020F0502020204030204" pitchFamily="34" charset="0"/>
              </a:rPr>
              <a:t>Tràmits amb la facultat</a:t>
            </a:r>
            <a:r>
              <a:rPr lang="ca-ES" altLang="ca-ES" sz="2200" b="1" dirty="0">
                <a:solidFill>
                  <a:schemeClr val="tx1"/>
                </a:solidFill>
                <a:latin typeface="Calibri" panose="020F0502020204030204" pitchFamily="34" charset="0"/>
              </a:rPr>
              <a:t>:</a:t>
            </a:r>
          </a:p>
          <a:p>
            <a:pPr marL="620713" lvl="1" indent="-342900" eaLnBrk="1" fontAlgn="auto" hangingPunct="1">
              <a:spcBef>
                <a:spcPts val="0"/>
              </a:spcBef>
              <a:spcAft>
                <a:spcPts val="1000"/>
              </a:spcAft>
              <a:buSzPct val="100000"/>
              <a:buFont typeface="Arial" panose="020B0604020202020204" pitchFamily="34" charset="0"/>
              <a:buChar char="•"/>
              <a:defRPr/>
            </a:pPr>
            <a:r>
              <a:rPr lang="ca-ES" altLang="ca-ES" b="1" dirty="0">
                <a:solidFill>
                  <a:schemeClr val="tx1"/>
                </a:solidFill>
                <a:latin typeface="Calibri" panose="020F0502020204030204" pitchFamily="34" charset="0"/>
              </a:rPr>
              <a:t>Acord d’estudis (Facultat– Universitat de destí – Estudiant)</a:t>
            </a:r>
          </a:p>
          <a:p>
            <a:pPr marL="620713" lvl="1" indent="-342900" eaLnBrk="1" fontAlgn="auto" hangingPunct="1">
              <a:spcBef>
                <a:spcPts val="0"/>
              </a:spcBef>
              <a:spcAft>
                <a:spcPts val="1200"/>
              </a:spcAft>
              <a:buSzPct val="100000"/>
              <a:buFont typeface="Arial" panose="020B0604020202020204" pitchFamily="34" charset="0"/>
              <a:buChar char="•"/>
              <a:defRPr/>
            </a:pPr>
            <a:r>
              <a:rPr lang="ca-ES" altLang="ca-ES" b="1" dirty="0">
                <a:solidFill>
                  <a:schemeClr val="tx1"/>
                </a:solidFill>
                <a:latin typeface="Calibri" panose="020F0502020204030204" pitchFamily="34" charset="0"/>
              </a:rPr>
              <a:t>Contractar</a:t>
            </a:r>
            <a:r>
              <a:rPr lang="ca-ES" altLang="ca-ES" b="1" dirty="0">
                <a:solidFill>
                  <a:srgbClr val="8FCBFF"/>
                </a:solidFill>
                <a:latin typeface="Calibri" panose="020F0502020204030204" pitchFamily="34" charset="0"/>
              </a:rPr>
              <a:t> </a:t>
            </a:r>
            <a:r>
              <a:rPr lang="ca-ES" altLang="ca-ES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hlinkClick r:id="rId3"/>
              </a:rPr>
              <a:t>Assegurança Mobilitat Internacional Obligatòria</a:t>
            </a:r>
          </a:p>
          <a:p>
            <a:pPr eaLnBrk="1" fontAlgn="auto" hangingPunct="1">
              <a:spcBef>
                <a:spcPts val="0"/>
              </a:spcBef>
              <a:spcAft>
                <a:spcPts val="1200"/>
              </a:spcAft>
              <a:buSzPct val="100000"/>
              <a:defRPr/>
            </a:pPr>
            <a:r>
              <a:rPr lang="ca-ES" altLang="ca-ES" sz="2200" b="1" dirty="0">
                <a:solidFill>
                  <a:schemeClr val="tx1"/>
                </a:solidFill>
                <a:latin typeface="Calibri" panose="020F0502020204030204" pitchFamily="34" charset="0"/>
              </a:rPr>
              <a:t>-</a:t>
            </a:r>
            <a:r>
              <a:rPr lang="ca-ES" altLang="ca-ES" sz="2200" b="1" u="sng" dirty="0">
                <a:solidFill>
                  <a:schemeClr val="tx1"/>
                </a:solidFill>
                <a:latin typeface="Calibri" panose="020F0502020204030204" pitchFamily="34" charset="0"/>
              </a:rPr>
              <a:t>Tràmits amb l’Oficina Internacional (OI):</a:t>
            </a:r>
          </a:p>
          <a:p>
            <a:pPr marL="620712" lvl="1" indent="-342900" eaLnBrk="1" fontAlgn="auto" hangingPunct="1">
              <a:spcBef>
                <a:spcPts val="0"/>
              </a:spcBef>
              <a:spcAft>
                <a:spcPts val="1200"/>
              </a:spcAft>
              <a:buSzPct val="100000"/>
              <a:buFont typeface="Arial" panose="020B0604020202020204" pitchFamily="34" charset="0"/>
              <a:buChar char="•"/>
              <a:defRPr/>
            </a:pPr>
            <a:r>
              <a:rPr lang="ca-ES" altLang="ca-ES" b="1" dirty="0">
                <a:solidFill>
                  <a:schemeClr val="tx1"/>
                </a:solidFill>
                <a:latin typeface="Calibri" panose="020F0502020204030204" pitchFamily="34" charset="0"/>
              </a:rPr>
              <a:t>Dades bancàries MOBOUT (Cal ser titular i adjuntar comprovant)</a:t>
            </a:r>
          </a:p>
          <a:p>
            <a:pPr eaLnBrk="1" fontAlgn="auto" hangingPunct="1">
              <a:spcBef>
                <a:spcPts val="0"/>
              </a:spcBef>
              <a:spcAft>
                <a:spcPts val="1200"/>
              </a:spcAft>
              <a:buSzPct val="100000"/>
              <a:defRPr/>
            </a:pPr>
            <a:r>
              <a:rPr lang="ca-ES" altLang="ca-ES" sz="2200" b="1" dirty="0">
                <a:solidFill>
                  <a:schemeClr val="tx1"/>
                </a:solidFill>
                <a:latin typeface="Calibri" panose="020F0502020204030204" pitchFamily="34" charset="0"/>
              </a:rPr>
              <a:t>Mobilitat Erasmus+</a:t>
            </a:r>
          </a:p>
          <a:p>
            <a:pPr marL="620713" lvl="1" indent="-342900" eaLnBrk="1" fontAlgn="auto" hangingPunct="1">
              <a:spcBef>
                <a:spcPts val="0"/>
              </a:spcBef>
              <a:spcAft>
                <a:spcPts val="1000"/>
              </a:spcAft>
              <a:buSzPct val="100000"/>
              <a:buFont typeface="Arial" panose="020B0604020202020204" pitchFamily="34" charset="0"/>
              <a:buChar char="•"/>
              <a:defRPr/>
            </a:pPr>
            <a:r>
              <a:rPr lang="ca-ES" altLang="ca-ES" b="1" dirty="0">
                <a:solidFill>
                  <a:schemeClr val="tx1"/>
                </a:solidFill>
                <a:latin typeface="Calibri" panose="020F0502020204030204" pitchFamily="34" charset="0"/>
              </a:rPr>
              <a:t>1r test online de nivell de llengua OLS (Excepte nadius)   (Comissió Europea, Online </a:t>
            </a:r>
            <a:r>
              <a:rPr lang="ca-ES" altLang="ca-ES" b="1" dirty="0" err="1">
                <a:solidFill>
                  <a:schemeClr val="tx1"/>
                </a:solidFill>
                <a:latin typeface="Calibri" panose="020F0502020204030204" pitchFamily="34" charset="0"/>
              </a:rPr>
              <a:t>Linguistic</a:t>
            </a:r>
            <a:r>
              <a:rPr lang="ca-ES" altLang="ca-ES" b="1" dirty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ca-ES" altLang="ca-ES" b="1" dirty="0" err="1">
                <a:solidFill>
                  <a:schemeClr val="tx1"/>
                </a:solidFill>
                <a:latin typeface="Calibri" panose="020F0502020204030204" pitchFamily="34" charset="0"/>
              </a:rPr>
              <a:t>Support</a:t>
            </a:r>
            <a:r>
              <a:rPr lang="ca-ES" altLang="ca-ES" b="1" dirty="0">
                <a:solidFill>
                  <a:schemeClr val="tx1"/>
                </a:solidFill>
                <a:latin typeface="Calibri" panose="020F0502020204030204" pitchFamily="34" charset="0"/>
              </a:rPr>
              <a:t> OLS - Estudiant)</a:t>
            </a:r>
          </a:p>
          <a:p>
            <a:pPr marL="620713" lvl="1" indent="-342900" eaLnBrk="1" fontAlgn="auto" hangingPunct="1">
              <a:spcBef>
                <a:spcPts val="0"/>
              </a:spcBef>
              <a:spcAft>
                <a:spcPts val="1000"/>
              </a:spcAft>
              <a:buSzPct val="100000"/>
              <a:buFont typeface="Arial" panose="020B0604020202020204" pitchFamily="34" charset="0"/>
              <a:buChar char="•"/>
              <a:defRPr/>
            </a:pPr>
            <a:r>
              <a:rPr lang="ca-ES" altLang="ca-ES" b="1" dirty="0">
                <a:solidFill>
                  <a:schemeClr val="tx1"/>
                </a:solidFill>
                <a:latin typeface="Calibri" panose="020F0502020204030204" pitchFamily="34" charset="0"/>
              </a:rPr>
              <a:t>Conveni de Subvenció (OI UdG  – Estudiant)</a:t>
            </a:r>
          </a:p>
          <a:p>
            <a:pPr eaLnBrk="1" fontAlgn="auto" hangingPunct="1">
              <a:spcBef>
                <a:spcPts val="0"/>
              </a:spcBef>
              <a:spcAft>
                <a:spcPts val="1000"/>
              </a:spcAft>
              <a:buSzPct val="100000"/>
              <a:defRPr/>
            </a:pPr>
            <a:endParaRPr lang="ca-ES" altLang="ca-ES" b="1" dirty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pic>
        <p:nvPicPr>
          <p:cNvPr id="20483" name="Imatge 2">
            <a:extLst>
              <a:ext uri="{FF2B5EF4-FFF2-40B4-BE49-F238E27FC236}">
                <a16:creationId xmlns:a16="http://schemas.microsoft.com/office/drawing/2014/main" id="{F3FBDF8C-19DE-4539-ACAA-9748C242787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2975" y="107950"/>
            <a:ext cx="7516813" cy="101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57569DC2-5130-4425-8069-D2DFF3864974}"/>
              </a:ext>
            </a:extLst>
          </p:cNvPr>
          <p:cNvSpPr/>
          <p:nvPr/>
        </p:nvSpPr>
        <p:spPr>
          <a:xfrm>
            <a:off x="3103563" y="981075"/>
            <a:ext cx="3268662" cy="461963"/>
          </a:xfrm>
          <a:prstGeom prst="rect">
            <a:avLst/>
          </a:prstGeom>
          <a:solidFill>
            <a:srgbClr val="F4B183"/>
          </a:solidFill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1750"/>
              </a:spcAft>
              <a:buSzPct val="100000"/>
              <a:defRPr/>
            </a:pPr>
            <a:r>
              <a:rPr lang="ca-ES" altLang="ca-ES" sz="2400" b="1" u="sng" dirty="0">
                <a:solidFill>
                  <a:schemeClr val="accent2">
                    <a:lumMod val="50000"/>
                  </a:schemeClr>
                </a:solidFill>
              </a:rPr>
              <a:t>Tràmits de l’estudiant</a:t>
            </a: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BA8828AA-2384-4679-9679-97D0E5630534}"/>
              </a:ext>
            </a:extLst>
          </p:cNvPr>
          <p:cNvSpPr/>
          <p:nvPr/>
        </p:nvSpPr>
        <p:spPr>
          <a:xfrm>
            <a:off x="5940152" y="5517232"/>
            <a:ext cx="2088232" cy="864096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a-ES" dirty="0">
                <a:solidFill>
                  <a:schemeClr val="tx1"/>
                </a:solidFill>
              </a:rPr>
              <a:t>Cal signatura electrònica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e l'Office">
  <a:themeElements>
    <a:clrScheme name="Ofici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icin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8006</TotalTime>
  <Words>1781</Words>
  <Application>Microsoft Office PowerPoint</Application>
  <PresentationFormat>Presentació en pantalla (4:3)</PresentationFormat>
  <Paragraphs>379</Paragraphs>
  <Slides>24</Slides>
  <Notes>23</Notes>
  <HiddenSlides>0</HiddenSlides>
  <MMClips>0</MMClips>
  <ScaleCrop>false</ScaleCrop>
  <HeadingPairs>
    <vt:vector size="6" baseType="variant">
      <vt:variant>
        <vt:lpstr>Tipus de lletra utilitzats</vt:lpstr>
      </vt:variant>
      <vt:variant>
        <vt:i4>5</vt:i4>
      </vt:variant>
      <vt:variant>
        <vt:lpstr>Tema</vt:lpstr>
      </vt:variant>
      <vt:variant>
        <vt:i4>1</vt:i4>
      </vt:variant>
      <vt:variant>
        <vt:lpstr>Títols de les diapositives</vt:lpstr>
      </vt:variant>
      <vt:variant>
        <vt:i4>24</vt:i4>
      </vt:variant>
    </vt:vector>
  </HeadingPairs>
  <TitlesOfParts>
    <vt:vector size="30" baseType="lpstr">
      <vt:lpstr>Arial</vt:lpstr>
      <vt:lpstr>Calibri</vt:lpstr>
      <vt:lpstr>Calibri Light</vt:lpstr>
      <vt:lpstr>Times New Roman</vt:lpstr>
      <vt:lpstr>Wingdings</vt:lpstr>
      <vt:lpstr>Tema de l'Office</vt:lpstr>
      <vt:lpstr>Presentació del PowerPoint</vt:lpstr>
      <vt:lpstr>Presentació del PowerPoint</vt:lpstr>
      <vt:lpstr> IMPORTANT A TENIR EN COMPTE! </vt:lpstr>
      <vt:lpstr>Presentació del PowerPoint</vt:lpstr>
      <vt:lpstr>Presentació del PowerPoint</vt:lpstr>
      <vt:lpstr>                        </vt:lpstr>
      <vt:lpstr>Presentació del PowerPoint</vt:lpstr>
      <vt:lpstr>Presentació del PowerPoint</vt:lpstr>
      <vt:lpstr>Presentació del PowerPoint</vt:lpstr>
      <vt:lpstr>Presentació del PowerPoint</vt:lpstr>
      <vt:lpstr>Presentació del PowerPoint</vt:lpstr>
      <vt:lpstr>Presentació del PowerPoint</vt:lpstr>
      <vt:lpstr>Presentació del PowerPoint</vt:lpstr>
      <vt:lpstr>Presentació del PowerPoint</vt:lpstr>
      <vt:lpstr>Presentació del PowerPoint</vt:lpstr>
      <vt:lpstr>Presentació del PowerPoint</vt:lpstr>
      <vt:lpstr>Presentació del PowerPoint</vt:lpstr>
      <vt:lpstr>Presentació del PowerPoint</vt:lpstr>
      <vt:lpstr>Presentació del PowerPoint</vt:lpstr>
      <vt:lpstr>Presentació del PowerPoint</vt:lpstr>
      <vt:lpstr>Presentació del PowerPoint</vt:lpstr>
      <vt:lpstr>Presentació del PowerPoint</vt:lpstr>
      <vt:lpstr>Presentació del PowerPoint</vt:lpstr>
      <vt:lpstr>Presentació del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ERASMUS 2011-2012</dc:title>
  <dc:creator>Administrador</dc:creator>
  <cp:lastModifiedBy>Rosa M. Segovia Bravo</cp:lastModifiedBy>
  <cp:revision>556</cp:revision>
  <cp:lastPrinted>2021-01-26T15:01:28Z</cp:lastPrinted>
  <dcterms:created xsi:type="dcterms:W3CDTF">2011-02-07T09:20:51Z</dcterms:created>
  <dcterms:modified xsi:type="dcterms:W3CDTF">2022-01-26T09:02:09Z</dcterms:modified>
</cp:coreProperties>
</file>